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1"/>
  </p:notesMasterIdLst>
  <p:sldIdLst>
    <p:sldId id="317" r:id="rId2"/>
    <p:sldId id="256" r:id="rId3"/>
    <p:sldId id="300" r:id="rId4"/>
    <p:sldId id="288" r:id="rId5"/>
    <p:sldId id="257" r:id="rId6"/>
    <p:sldId id="289" r:id="rId7"/>
    <p:sldId id="291" r:id="rId8"/>
    <p:sldId id="290" r:id="rId9"/>
    <p:sldId id="321" r:id="rId10"/>
    <p:sldId id="327" r:id="rId11"/>
    <p:sldId id="303" r:id="rId12"/>
    <p:sldId id="304" r:id="rId13"/>
    <p:sldId id="305" r:id="rId14"/>
    <p:sldId id="320" r:id="rId15"/>
    <p:sldId id="322" r:id="rId16"/>
    <p:sldId id="323" r:id="rId17"/>
    <p:sldId id="324" r:id="rId18"/>
    <p:sldId id="298" r:id="rId19"/>
    <p:sldId id="319" r:id="rId20"/>
    <p:sldId id="299" r:id="rId21"/>
    <p:sldId id="318" r:id="rId22"/>
    <p:sldId id="260" r:id="rId23"/>
    <p:sldId id="328" r:id="rId24"/>
    <p:sldId id="275" r:id="rId25"/>
    <p:sldId id="258" r:id="rId26"/>
    <p:sldId id="307" r:id="rId27"/>
    <p:sldId id="308" r:id="rId28"/>
    <p:sldId id="309" r:id="rId29"/>
    <p:sldId id="311" r:id="rId30"/>
    <p:sldId id="282" r:id="rId31"/>
    <p:sldId id="312" r:id="rId32"/>
    <p:sldId id="277" r:id="rId33"/>
    <p:sldId id="265" r:id="rId34"/>
    <p:sldId id="267" r:id="rId35"/>
    <p:sldId id="278" r:id="rId36"/>
    <p:sldId id="279" r:id="rId37"/>
    <p:sldId id="280" r:id="rId38"/>
    <p:sldId id="329" r:id="rId39"/>
    <p:sldId id="330" r:id="rId40"/>
    <p:sldId id="331" r:id="rId41"/>
    <p:sldId id="332" r:id="rId42"/>
    <p:sldId id="315" r:id="rId43"/>
    <p:sldId id="333" r:id="rId44"/>
    <p:sldId id="343" r:id="rId45"/>
    <p:sldId id="334" r:id="rId46"/>
    <p:sldId id="341" r:id="rId47"/>
    <p:sldId id="342" r:id="rId48"/>
    <p:sldId id="340" r:id="rId49"/>
    <p:sldId id="335" r:id="rId50"/>
    <p:sldId id="336" r:id="rId51"/>
    <p:sldId id="337" r:id="rId52"/>
    <p:sldId id="338" r:id="rId53"/>
    <p:sldId id="339" r:id="rId54"/>
    <p:sldId id="284" r:id="rId55"/>
    <p:sldId id="285" r:id="rId56"/>
    <p:sldId id="314" r:id="rId57"/>
    <p:sldId id="313" r:id="rId58"/>
    <p:sldId id="286" r:id="rId59"/>
    <p:sldId id="316"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viewProps" Target="viewProps.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theme" Target="theme/theme1.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F9E46D-CE3B-4AA2-8B41-4C9C5B0F199E}" type="datetimeFigureOut">
              <a:rPr lang="en-US" smtClean="0"/>
              <a:t>7/8/2024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AE4253-BDF1-4EAB-AAF1-38FE23E4394F}" type="slidenum">
              <a:rPr lang="en-US" smtClean="0"/>
              <a:t>‹#›</a:t>
            </a:fld>
            <a:endParaRPr lang="en-US"/>
          </a:p>
        </p:txBody>
      </p:sp>
    </p:spTree>
    <p:extLst>
      <p:ext uri="{BB962C8B-B14F-4D97-AF65-F5344CB8AC3E}">
        <p14:creationId xmlns:p14="http://schemas.microsoft.com/office/powerpoint/2010/main" val="4003449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a:ea typeface="MS PGothic" charset="-128"/>
              </a:rPr>
              <a:t>Loss of sensation over the distal plantar surface to the 10 gram Semmes Weinstein monofilament is a significant and independent predictor of future foot ulceration and the possibility of lower-extremity amputation </a:t>
            </a:r>
          </a:p>
          <a:p>
            <a:pPr>
              <a:lnSpc>
                <a:spcPct val="90000"/>
              </a:lnSpc>
            </a:pPr>
            <a:endParaRPr lang="en-US" altLang="en-US">
              <a:ea typeface="MS PGothic" charset="-128"/>
            </a:endParaRPr>
          </a:p>
          <a:p>
            <a:pPr>
              <a:lnSpc>
                <a:spcPct val="90000"/>
              </a:lnSpc>
            </a:pPr>
            <a:r>
              <a:rPr lang="en-US" altLang="en-US">
                <a:ea typeface="MS PGothic" charset="-128"/>
              </a:rPr>
              <a:t>Caution with interpretation of ABI: may underestimate the degree of peripheral arterial obstruction in some individuals with diabetes partly due to medial </a:t>
            </a:r>
          </a:p>
          <a:p>
            <a:pPr>
              <a:lnSpc>
                <a:spcPct val="90000"/>
              </a:lnSpc>
            </a:pPr>
            <a:r>
              <a:rPr lang="en-US" altLang="en-US">
                <a:ea typeface="MS PGothic" charset="-128"/>
              </a:rPr>
              <a:t>arterial-wall calcification in lower-extremity arteries</a:t>
            </a:r>
          </a:p>
          <a:p>
            <a:pPr>
              <a:lnSpc>
                <a:spcPct val="90000"/>
              </a:lnSpc>
            </a:pPr>
            <a:r>
              <a:rPr lang="en-US" altLang="en-US">
                <a:ea typeface="MS PGothic" charset="-128"/>
              </a:rPr>
              <a:t> </a:t>
            </a:r>
          </a:p>
          <a:p>
            <a:pPr>
              <a:lnSpc>
                <a:spcPct val="90000"/>
              </a:lnSpc>
            </a:pPr>
            <a:r>
              <a:rPr lang="en-US" altLang="en-US">
                <a:ea typeface="MS PGothic" charset="-128"/>
              </a:rPr>
              <a:t>Advanced magnetic resonance  angiography (MRA) and computed tomographic angiography (CTA) do not require arterial access, and have therefore </a:t>
            </a:r>
          </a:p>
          <a:p>
            <a:pPr>
              <a:lnSpc>
                <a:spcPct val="90000"/>
              </a:lnSpc>
            </a:pPr>
            <a:r>
              <a:rPr lang="en-US" altLang="en-US">
                <a:ea typeface="MS PGothic" charset="-128"/>
              </a:rPr>
              <a:t>gained popularity as reliable alternatives to iodinated contrast studies due to their less invasive approaches</a:t>
            </a:r>
          </a:p>
          <a:p>
            <a:pPr>
              <a:lnSpc>
                <a:spcPct val="90000"/>
              </a:lnSpc>
            </a:pPr>
            <a:endParaRPr lang="en-US" altLang="en-US">
              <a:ea typeface="MS PGothic" charset="-128"/>
            </a:endParaRPr>
          </a:p>
          <a:p>
            <a:pPr>
              <a:lnSpc>
                <a:spcPct val="90000"/>
              </a:lnSpc>
            </a:pPr>
            <a:r>
              <a:rPr lang="en-US" altLang="en-US">
                <a:ea typeface="MS PGothic" charset="-128"/>
              </a:rPr>
              <a:t>List preamble of who is high risk</a:t>
            </a:r>
          </a:p>
          <a:p>
            <a:pPr>
              <a:lnSpc>
                <a:spcPct val="90000"/>
              </a:lnSpc>
            </a:pPr>
            <a:r>
              <a:rPr lang="en-US" altLang="en-US">
                <a:ea typeface="MS PGothic" charset="-128"/>
              </a:rPr>
              <a:t>Who?</a:t>
            </a:r>
          </a:p>
          <a:p>
            <a:pPr>
              <a:lnSpc>
                <a:spcPct val="90000"/>
              </a:lnSpc>
            </a:pPr>
            <a:r>
              <a:rPr lang="en-US" altLang="en-US">
                <a:ea typeface="MS PGothic" charset="-128"/>
              </a:rPr>
              <a:t>When?</a:t>
            </a:r>
          </a:p>
          <a:p>
            <a:pPr>
              <a:lnSpc>
                <a:spcPct val="90000"/>
              </a:lnSpc>
            </a:pPr>
            <a:r>
              <a:rPr lang="en-US" altLang="en-US">
                <a:ea typeface="MS PGothic" charset="-128"/>
              </a:rPr>
              <a:t>How? Abx table (show picture – table available)</a:t>
            </a:r>
          </a:p>
          <a:p>
            <a:pPr>
              <a:lnSpc>
                <a:spcPct val="90000"/>
              </a:lnSpc>
            </a:pPr>
            <a:r>
              <a:rPr lang="en-US" altLang="en-US">
                <a:ea typeface="MS PGothic" charset="-128"/>
              </a:rPr>
              <a:t>Lack of evidence for</a:t>
            </a:r>
          </a:p>
        </p:txBody>
      </p:sp>
      <p:sp>
        <p:nvSpPr>
          <p:cNvPr id="24579" name="Slide Number Placeholder 3"/>
          <p:cNvSpPr txBox="1">
            <a:spLocks noGrp="1"/>
          </p:cNvSpPr>
          <p:nvPr/>
        </p:nvSpPr>
        <p:spPr bwMode="auto">
          <a:xfrm>
            <a:off x="3970338" y="8772525"/>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30" tIns="46415" rIns="92830" bIns="46415" anchor="b"/>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algn="r" eaLnBrk="1" hangingPunct="1"/>
            <a:fld id="{9C91C1A9-B7C8-5B4D-BD98-839EB9A1996E}" type="slidenum">
              <a:rPr lang="en-US" altLang="en-US" sz="1200">
                <a:latin typeface="Arial" charset="0"/>
              </a:rPr>
              <a:pPr algn="r" eaLnBrk="1" hangingPunct="1"/>
              <a:t>18</a:t>
            </a:fld>
            <a:endParaRPr lang="en-US" altLang="en-US" sz="1200">
              <a:latin typeface="Arial" charset="0"/>
            </a:endParaRPr>
          </a:p>
        </p:txBody>
      </p:sp>
    </p:spTree>
    <p:extLst>
      <p:ext uri="{BB962C8B-B14F-4D97-AF65-F5344CB8AC3E}">
        <p14:creationId xmlns:p14="http://schemas.microsoft.com/office/powerpoint/2010/main" val="2386635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3538798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17327169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395619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25592420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986675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0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8129600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3050450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18858964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2059614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dirty="0"/>
              <a:t>Click to edit Master title style</a:t>
            </a:r>
            <a:endParaRPr lang="en-US" dirty="0"/>
          </a:p>
        </p:txBody>
      </p:sp>
      <p:sp>
        <p:nvSpPr>
          <p:cNvPr id="4" name="Content Placeholder 3"/>
          <p:cNvSpPr>
            <a:spLocks noGrp="1"/>
          </p:cNvSpPr>
          <p:nvPr>
            <p:ph sz="half" idx="2"/>
          </p:nvPr>
        </p:nvSpPr>
        <p:spPr>
          <a:xfrm>
            <a:off x="609602" y="1866126"/>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Content Placeholder 5"/>
          <p:cNvSpPr>
            <a:spLocks noGrp="1"/>
          </p:cNvSpPr>
          <p:nvPr>
            <p:ph sz="quarter" idx="4"/>
          </p:nvPr>
        </p:nvSpPr>
        <p:spPr>
          <a:xfrm>
            <a:off x="6193369" y="1866126"/>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Footer Placeholder 7"/>
          <p:cNvSpPr>
            <a:spLocks noGrp="1"/>
          </p:cNvSpPr>
          <p:nvPr>
            <p:ph type="ftr" sz="quarter" idx="10"/>
          </p:nvPr>
        </p:nvSpPr>
        <p:spPr/>
        <p:txBody>
          <a:bodyPr/>
          <a:lstStyle>
            <a:lvl1pPr>
              <a:defRPr/>
            </a:lvl1pPr>
          </a:lstStyle>
          <a:p>
            <a:pPr>
              <a:defRPr/>
            </a:pPr>
            <a:endParaRPr lang="en-US"/>
          </a:p>
        </p:txBody>
      </p:sp>
      <p:sp>
        <p:nvSpPr>
          <p:cNvPr id="7" name="Slide Number Placeholder 8"/>
          <p:cNvSpPr>
            <a:spLocks noGrp="1"/>
          </p:cNvSpPr>
          <p:nvPr>
            <p:ph type="sldNum" sz="quarter" idx="11"/>
          </p:nvPr>
        </p:nvSpPr>
        <p:spPr/>
        <p:txBody>
          <a:bodyPr/>
          <a:lstStyle>
            <a:lvl1pPr>
              <a:defRPr/>
            </a:lvl1pPr>
          </a:lstStyle>
          <a:p>
            <a:fld id="{03EED557-7930-F440-BE71-C9A4A987838D}" type="slidenum">
              <a:rPr lang="en-US" altLang="en-US"/>
              <a:pPr/>
              <a:t>‹#›</a:t>
            </a:fld>
            <a:endParaRPr lang="en-US" altLang="en-US"/>
          </a:p>
        </p:txBody>
      </p:sp>
      <p:sp>
        <p:nvSpPr>
          <p:cNvPr id="8" name="Date Placeholder 4"/>
          <p:cNvSpPr>
            <a:spLocks noGrp="1"/>
          </p:cNvSpPr>
          <p:nvPr>
            <p:ph type="dt" sz="half" idx="12"/>
          </p:nvPr>
        </p:nvSpPr>
        <p:spPr>
          <a:xfrm>
            <a:off x="838200" y="6356351"/>
            <a:ext cx="2743200" cy="365125"/>
          </a:xfrm>
          <a:prstGeom prst="rect">
            <a:avLst/>
          </a:prstGeom>
        </p:spPr>
        <p:txBody>
          <a:bodyPr vert="horz" wrap="square" lIns="84216" tIns="42108" rIns="84216" bIns="42108" numCol="1" anchor="t" anchorCtr="0" compatLnSpc="1">
            <a:prstTxWarp prst="textNoShape">
              <a:avLst/>
            </a:prstTxWarp>
          </a:bodyPr>
          <a:lstStyle>
            <a:lvl1pPr eaLnBrk="1" hangingPunct="1">
              <a:defRPr sz="1700"/>
            </a:lvl1pPr>
          </a:lstStyle>
          <a:p>
            <a:fld id="{C6E7C4B3-5FDB-9C45-8CE5-37151F7CD122}" type="datetimeFigureOut">
              <a:rPr lang="en-US" altLang="en-US"/>
              <a:pPr/>
              <a:t>7/8/2024</a:t>
            </a:fld>
            <a:endParaRPr lang="en-US" altLang="en-US"/>
          </a:p>
        </p:txBody>
      </p:sp>
    </p:spTree>
    <p:extLst>
      <p:ext uri="{BB962C8B-B14F-4D97-AF65-F5344CB8AC3E}">
        <p14:creationId xmlns:p14="http://schemas.microsoft.com/office/powerpoint/2010/main" val="2155385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26" Type="http://schemas.openxmlformats.org/officeDocument/2006/relationships/slideLayout" Target="../slideLayouts/slideLayout26.xml" /><Relationship Id="rId3" Type="http://schemas.openxmlformats.org/officeDocument/2006/relationships/slideLayout" Target="../slideLayouts/slideLayout3.xml" /><Relationship Id="rId21" Type="http://schemas.openxmlformats.org/officeDocument/2006/relationships/slideLayout" Target="../slideLayouts/slideLayout21.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5" Type="http://schemas.openxmlformats.org/officeDocument/2006/relationships/slideLayout" Target="../slideLayouts/slideLayout25.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24" Type="http://schemas.openxmlformats.org/officeDocument/2006/relationships/slideLayout" Target="../slideLayouts/slideLayout24.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slideLayout" Target="../slideLayouts/slideLayout23.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slideLayout" Target="../slideLayouts/slideLayout22.xml" /><Relationship Id="rId27"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 id="2147483669" r:id="rId18"/>
    <p:sldLayoutId id="2147483670" r:id="rId19"/>
    <p:sldLayoutId id="2147483674" r:id="rId20"/>
    <p:sldLayoutId id="2147483676" r:id="rId21"/>
    <p:sldLayoutId id="2147483677" r:id="rId22"/>
    <p:sldLayoutId id="2147483678" r:id="rId23"/>
    <p:sldLayoutId id="2147483679" r:id="rId24"/>
    <p:sldLayoutId id="2147483680" r:id="rId25"/>
    <p:sldLayoutId id="2147483681" r:id="rId2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7.xml" /></Relationships>
</file>

<file path=ppt/slides/_rels/slide19.xml.rels><?xml version="1.0" encoding="UTF-8" standalone="yes"?>
<Relationships xmlns="http://schemas.openxmlformats.org/package/2006/relationships"><Relationship Id="rId3" Type="http://schemas.openxmlformats.org/officeDocument/2006/relationships/image" Target="../media/image4.jpg" /><Relationship Id="rId2" Type="http://schemas.openxmlformats.org/officeDocument/2006/relationships/image" Target="../media/image3.jpg" /><Relationship Id="rId1" Type="http://schemas.openxmlformats.org/officeDocument/2006/relationships/slideLayout" Target="../slideLayouts/slideLayout1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2" Type="http://schemas.openxmlformats.org/officeDocument/2006/relationships/hyperlink" Target="http://www.iwgdfguidelines.org/" TargetMode="External" /><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3" Type="http://schemas.openxmlformats.org/officeDocument/2006/relationships/image" Target="../media/image8.jpg" /><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2" Type="http://schemas.openxmlformats.org/officeDocument/2006/relationships/image" Target="../media/image9.jpg" /><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2434" y="1168163"/>
            <a:ext cx="6930048" cy="1646302"/>
          </a:xfrm>
        </p:spPr>
        <p:txBody>
          <a:bodyPr/>
          <a:lstStyle/>
          <a:p>
            <a:r>
              <a:rPr lang="en-US" dirty="0">
                <a:solidFill>
                  <a:srgbClr val="002060"/>
                </a:solidFill>
              </a:rPr>
              <a:t>In the name of GOD</a:t>
            </a:r>
          </a:p>
        </p:txBody>
      </p:sp>
    </p:spTree>
    <p:extLst>
      <p:ext uri="{BB962C8B-B14F-4D97-AF65-F5344CB8AC3E}">
        <p14:creationId xmlns:p14="http://schemas.microsoft.com/office/powerpoint/2010/main" val="3735612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Mechanism of ulcer developing from repetitive or excessive mechanical stress</a:t>
            </a:r>
            <a:br>
              <a:rPr lang="en-US" dirty="0"/>
            </a:br>
            <a:br>
              <a:rPr lang="en-US" dirty="0"/>
            </a:b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73487" y="3541690"/>
            <a:ext cx="9375820" cy="1584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612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Types of Foot Ulcers</a:t>
            </a:r>
          </a:p>
        </p:txBody>
      </p:sp>
      <p:sp>
        <p:nvSpPr>
          <p:cNvPr id="3" name="Content Placeholder 2"/>
          <p:cNvSpPr>
            <a:spLocks noGrp="1"/>
          </p:cNvSpPr>
          <p:nvPr>
            <p:ph idx="1"/>
          </p:nvPr>
        </p:nvSpPr>
        <p:spPr>
          <a:xfrm>
            <a:off x="677334" y="1455314"/>
            <a:ext cx="8299241" cy="4829576"/>
          </a:xfrm>
        </p:spPr>
        <p:txBody>
          <a:bodyPr>
            <a:normAutofit fontScale="92500" lnSpcReduction="20000"/>
          </a:bodyPr>
          <a:lstStyle/>
          <a:p>
            <a:pPr marL="0" indent="0">
              <a:buNone/>
            </a:pPr>
            <a:r>
              <a:rPr lang="en-US" sz="3900" dirty="0" err="1">
                <a:solidFill>
                  <a:srgbClr val="C00000"/>
                </a:solidFill>
                <a:latin typeface="+mj-lt"/>
                <a:ea typeface="+mj-ea"/>
                <a:cs typeface="+mj-cs"/>
              </a:rPr>
              <a:t>Ischaemic</a:t>
            </a:r>
            <a:r>
              <a:rPr lang="en-US" sz="3900" dirty="0">
                <a:solidFill>
                  <a:srgbClr val="C00000"/>
                </a:solidFill>
                <a:latin typeface="+mj-lt"/>
                <a:ea typeface="+mj-ea"/>
                <a:cs typeface="+mj-cs"/>
              </a:rPr>
              <a:t> (10%)</a:t>
            </a:r>
          </a:p>
          <a:p>
            <a:r>
              <a:rPr lang="en-US" sz="3200" dirty="0"/>
              <a:t>Borders / Dorsum of foot </a:t>
            </a:r>
          </a:p>
          <a:p>
            <a:r>
              <a:rPr lang="en-US" sz="3200" dirty="0"/>
              <a:t>Minimal or no </a:t>
            </a:r>
            <a:r>
              <a:rPr lang="en-US" sz="3200" dirty="0" err="1"/>
              <a:t>peri</a:t>
            </a:r>
            <a:r>
              <a:rPr lang="en-US" sz="3200" dirty="0"/>
              <a:t>-wound callous </a:t>
            </a:r>
          </a:p>
          <a:p>
            <a:r>
              <a:rPr lang="en-US" sz="3200" dirty="0"/>
              <a:t>Painful – Irregular edges  </a:t>
            </a:r>
          </a:p>
          <a:p>
            <a:r>
              <a:rPr lang="en-US" sz="3200" dirty="0"/>
              <a:t>Punched out appearance </a:t>
            </a:r>
          </a:p>
          <a:p>
            <a:r>
              <a:rPr lang="en-US" sz="3200" dirty="0"/>
              <a:t>Necrotic </a:t>
            </a:r>
          </a:p>
          <a:p>
            <a:r>
              <a:rPr lang="en-US" sz="3200" dirty="0"/>
              <a:t>Weak or Non-palpable pulses </a:t>
            </a:r>
          </a:p>
          <a:p>
            <a:r>
              <a:rPr lang="en-US" sz="3200" dirty="0"/>
              <a:t>ABI &lt; 0.8 </a:t>
            </a:r>
          </a:p>
          <a:p>
            <a:r>
              <a:rPr lang="en-US" sz="3200" dirty="0"/>
              <a:t>Toe pressure &lt; 45mmHg</a:t>
            </a:r>
          </a:p>
        </p:txBody>
      </p:sp>
    </p:spTree>
    <p:extLst>
      <p:ext uri="{BB962C8B-B14F-4D97-AF65-F5344CB8AC3E}">
        <p14:creationId xmlns:p14="http://schemas.microsoft.com/office/powerpoint/2010/main" val="520032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7882"/>
            <a:ext cx="8596668" cy="1094704"/>
          </a:xfrm>
        </p:spPr>
        <p:txBody>
          <a:bodyPr/>
          <a:lstStyle/>
          <a:p>
            <a:r>
              <a:rPr lang="en-US" dirty="0">
                <a:solidFill>
                  <a:srgbClr val="C00000"/>
                </a:solidFill>
              </a:rPr>
              <a:t>Neuropathic (55%)</a:t>
            </a:r>
          </a:p>
        </p:txBody>
      </p:sp>
      <p:sp>
        <p:nvSpPr>
          <p:cNvPr id="3" name="Content Placeholder 2"/>
          <p:cNvSpPr>
            <a:spLocks noGrp="1"/>
          </p:cNvSpPr>
          <p:nvPr>
            <p:ph idx="1"/>
          </p:nvPr>
        </p:nvSpPr>
        <p:spPr>
          <a:xfrm>
            <a:off x="677334" y="1532586"/>
            <a:ext cx="8596668" cy="4508776"/>
          </a:xfrm>
        </p:spPr>
        <p:txBody>
          <a:bodyPr>
            <a:normAutofit/>
          </a:bodyPr>
          <a:lstStyle/>
          <a:p>
            <a:r>
              <a:rPr lang="en-US" sz="3200" dirty="0"/>
              <a:t>Generally painless </a:t>
            </a:r>
          </a:p>
          <a:p>
            <a:r>
              <a:rPr lang="en-US" sz="3200" dirty="0"/>
              <a:t>Plantar weight-bearing areas</a:t>
            </a:r>
          </a:p>
          <a:p>
            <a:r>
              <a:rPr lang="en-US" sz="3200" dirty="0"/>
              <a:t>Moderate / heavy </a:t>
            </a:r>
            <a:r>
              <a:rPr lang="en-US" sz="3200" dirty="0" err="1"/>
              <a:t>periwound</a:t>
            </a:r>
            <a:r>
              <a:rPr lang="en-US" sz="3200" dirty="0"/>
              <a:t> callous</a:t>
            </a:r>
          </a:p>
          <a:p>
            <a:r>
              <a:rPr lang="en-US" sz="3200" dirty="0"/>
              <a:t> Moderate to high exudate</a:t>
            </a:r>
          </a:p>
          <a:p>
            <a:r>
              <a:rPr lang="en-US" sz="3200" dirty="0"/>
              <a:t> Palpable pulses, ABI &gt; 0.8</a:t>
            </a:r>
          </a:p>
          <a:p>
            <a:r>
              <a:rPr lang="en-US" sz="3200" dirty="0"/>
              <a:t> Toe pressure &gt; 45mmHg </a:t>
            </a:r>
          </a:p>
          <a:p>
            <a:r>
              <a:rPr lang="en-US" sz="3200" dirty="0"/>
              <a:t>Insensate foot</a:t>
            </a:r>
          </a:p>
        </p:txBody>
      </p:sp>
    </p:spTree>
    <p:extLst>
      <p:ext uri="{BB962C8B-B14F-4D97-AF65-F5344CB8AC3E}">
        <p14:creationId xmlns:p14="http://schemas.microsoft.com/office/powerpoint/2010/main" val="1547560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Neuro-</a:t>
            </a:r>
            <a:r>
              <a:rPr lang="en-US" dirty="0" err="1">
                <a:solidFill>
                  <a:srgbClr val="C00000"/>
                </a:solidFill>
              </a:rPr>
              <a:t>ischaemic</a:t>
            </a:r>
            <a:r>
              <a:rPr lang="en-US" dirty="0">
                <a:solidFill>
                  <a:srgbClr val="C00000"/>
                </a:solidFill>
              </a:rPr>
              <a:t> (34%) </a:t>
            </a:r>
            <a:br>
              <a:rPr lang="en-US" dirty="0"/>
            </a:br>
            <a:endParaRPr lang="en-US" dirty="0"/>
          </a:p>
        </p:txBody>
      </p:sp>
      <p:sp>
        <p:nvSpPr>
          <p:cNvPr id="3" name="Content Placeholder 2"/>
          <p:cNvSpPr>
            <a:spLocks noGrp="1"/>
          </p:cNvSpPr>
          <p:nvPr>
            <p:ph idx="1"/>
          </p:nvPr>
        </p:nvSpPr>
        <p:spPr>
          <a:xfrm>
            <a:off x="677334" y="2305318"/>
            <a:ext cx="8596668" cy="3736044"/>
          </a:xfrm>
        </p:spPr>
        <p:txBody>
          <a:bodyPr>
            <a:normAutofit/>
          </a:bodyPr>
          <a:lstStyle/>
          <a:p>
            <a:pPr marL="0" indent="0">
              <a:buNone/>
            </a:pPr>
            <a:r>
              <a:rPr lang="en-US" sz="3600" dirty="0"/>
              <a:t>Combination of </a:t>
            </a:r>
            <a:r>
              <a:rPr lang="en-US" sz="3600" dirty="0" err="1"/>
              <a:t>Ischaemic</a:t>
            </a:r>
            <a:r>
              <a:rPr lang="en-US" sz="3600" dirty="0"/>
              <a:t> and Neuropathic</a:t>
            </a:r>
          </a:p>
        </p:txBody>
      </p:sp>
    </p:spTree>
    <p:extLst>
      <p:ext uri="{BB962C8B-B14F-4D97-AF65-F5344CB8AC3E}">
        <p14:creationId xmlns:p14="http://schemas.microsoft.com/office/powerpoint/2010/main" val="238854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8490" y="708337"/>
            <a:ext cx="8023538" cy="5409127"/>
          </a:xfrm>
        </p:spPr>
      </p:pic>
    </p:spTree>
    <p:extLst>
      <p:ext uri="{BB962C8B-B14F-4D97-AF65-F5344CB8AC3E}">
        <p14:creationId xmlns:p14="http://schemas.microsoft.com/office/powerpoint/2010/main" val="592464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1820"/>
            <a:ext cx="8596668" cy="1223493"/>
          </a:xfrm>
        </p:spPr>
        <p:txBody>
          <a:bodyPr>
            <a:normAutofit/>
          </a:bodyPr>
          <a:lstStyle/>
          <a:p>
            <a:r>
              <a:rPr lang="en-US" dirty="0"/>
              <a:t>CORNERSTONES OF FOOT ULCER PREVENTION </a:t>
            </a:r>
          </a:p>
        </p:txBody>
      </p:sp>
      <p:sp>
        <p:nvSpPr>
          <p:cNvPr id="3" name="Content Placeholder 2"/>
          <p:cNvSpPr>
            <a:spLocks noGrp="1"/>
          </p:cNvSpPr>
          <p:nvPr>
            <p:ph idx="1"/>
          </p:nvPr>
        </p:nvSpPr>
        <p:spPr>
          <a:xfrm>
            <a:off x="463639" y="1764407"/>
            <a:ext cx="8810363" cy="4507604"/>
          </a:xfrm>
        </p:spPr>
        <p:txBody>
          <a:bodyPr>
            <a:noAutofit/>
          </a:bodyPr>
          <a:lstStyle/>
          <a:p>
            <a:r>
              <a:rPr lang="en-US" sz="2800" dirty="0"/>
              <a:t>1. Identifying the at-risk foot </a:t>
            </a:r>
          </a:p>
          <a:p>
            <a:r>
              <a:rPr lang="en-US" sz="2800" dirty="0"/>
              <a:t>2. Regularly inspecting and examining the at-risk foot </a:t>
            </a:r>
          </a:p>
          <a:p>
            <a:r>
              <a:rPr lang="en-US" sz="2800" dirty="0"/>
              <a:t>3. Educating the patient, family and healthcare professionals </a:t>
            </a:r>
          </a:p>
          <a:p>
            <a:r>
              <a:rPr lang="en-US" sz="2800" dirty="0"/>
              <a:t>4. Ensuring routine wearing of appropriate footwear </a:t>
            </a:r>
          </a:p>
          <a:p>
            <a:r>
              <a:rPr lang="en-US" sz="2800" dirty="0"/>
              <a:t>5. Treating risk factors for ulceration</a:t>
            </a:r>
          </a:p>
        </p:txBody>
      </p:sp>
    </p:spTree>
    <p:extLst>
      <p:ext uri="{BB962C8B-B14F-4D97-AF65-F5344CB8AC3E}">
        <p14:creationId xmlns:p14="http://schemas.microsoft.com/office/powerpoint/2010/main" val="3954095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3032"/>
            <a:ext cx="8596668" cy="676897"/>
          </a:xfrm>
        </p:spPr>
        <p:txBody>
          <a:bodyPr/>
          <a:lstStyle/>
          <a:p>
            <a:r>
              <a:rPr lang="en-US" dirty="0"/>
              <a:t>1. Identifying the at-risk foot</a:t>
            </a:r>
          </a:p>
        </p:txBody>
      </p:sp>
      <p:sp>
        <p:nvSpPr>
          <p:cNvPr id="3" name="Content Placeholder 2"/>
          <p:cNvSpPr>
            <a:spLocks noGrp="1"/>
          </p:cNvSpPr>
          <p:nvPr>
            <p:ph idx="1"/>
          </p:nvPr>
        </p:nvSpPr>
        <p:spPr>
          <a:xfrm>
            <a:off x="677334" y="954741"/>
            <a:ext cx="8737122" cy="5265755"/>
          </a:xfrm>
        </p:spPr>
        <p:txBody>
          <a:bodyPr>
            <a:normAutofit/>
          </a:bodyPr>
          <a:lstStyle/>
          <a:p>
            <a:pPr marL="0" indent="0">
              <a:buNone/>
            </a:pPr>
            <a:r>
              <a:rPr lang="en-US" sz="3200" dirty="0"/>
              <a:t>The absence of symptoms in a person with </a:t>
            </a:r>
          </a:p>
          <a:p>
            <a:pPr marL="0" indent="0">
              <a:buNone/>
            </a:pPr>
            <a:r>
              <a:rPr lang="en-US" sz="3200" dirty="0"/>
              <a:t>diabetes does not exclude foot disease; they</a:t>
            </a:r>
          </a:p>
          <a:p>
            <a:pPr marL="0" indent="0">
              <a:buNone/>
            </a:pPr>
            <a:r>
              <a:rPr lang="en-US" sz="3200" dirty="0"/>
              <a:t> may have asymptomatic neuropathy, </a:t>
            </a:r>
          </a:p>
          <a:p>
            <a:pPr marL="0" indent="0">
              <a:buNone/>
            </a:pPr>
            <a:r>
              <a:rPr lang="en-US" sz="3200" dirty="0"/>
              <a:t>peripheral artery disease, pre-ulcerative</a:t>
            </a:r>
          </a:p>
          <a:p>
            <a:pPr marL="0" indent="0">
              <a:buNone/>
            </a:pPr>
            <a:r>
              <a:rPr lang="en-US" sz="3200" dirty="0"/>
              <a:t> signs, </a:t>
            </a:r>
            <a:r>
              <a:rPr lang="en-US" sz="3200" dirty="0" err="1"/>
              <a:t>oreven</a:t>
            </a:r>
            <a:r>
              <a:rPr lang="en-US" sz="3200" dirty="0"/>
              <a:t> an ulcer. </a:t>
            </a:r>
            <a:endParaRPr lang="en-US"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171476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134472"/>
            <a:ext cx="9118242" cy="6446632"/>
          </a:xfrm>
        </p:spPr>
        <p:txBody>
          <a:bodyPr>
            <a:noAutofit/>
          </a:bodyPr>
          <a:lstStyle/>
          <a:p>
            <a:pPr marL="0" indent="0">
              <a:buNone/>
            </a:pPr>
            <a:r>
              <a:rPr lang="en-US" sz="2800" dirty="0"/>
              <a:t>• </a:t>
            </a:r>
            <a:r>
              <a:rPr lang="en-US" sz="2800" dirty="0">
                <a:solidFill>
                  <a:srgbClr val="C00000"/>
                </a:solidFill>
              </a:rPr>
              <a:t>History</a:t>
            </a:r>
            <a:r>
              <a:rPr lang="en-US" sz="2800" dirty="0"/>
              <a:t>: Previous ulcer/lower extremity amputation, claudication</a:t>
            </a:r>
          </a:p>
          <a:p>
            <a:pPr marL="0" indent="0">
              <a:buNone/>
            </a:pPr>
            <a:r>
              <a:rPr lang="en-US" sz="2800" dirty="0"/>
              <a:t> • </a:t>
            </a:r>
            <a:r>
              <a:rPr lang="en-US" sz="2800" dirty="0">
                <a:solidFill>
                  <a:srgbClr val="C00000"/>
                </a:solidFill>
              </a:rPr>
              <a:t>Vascular status</a:t>
            </a:r>
            <a:r>
              <a:rPr lang="en-US" sz="2800" dirty="0"/>
              <a:t>: palpation of pedal pulses </a:t>
            </a:r>
          </a:p>
          <a:p>
            <a:pPr marL="0" indent="0">
              <a:buNone/>
            </a:pPr>
            <a:r>
              <a:rPr lang="en-US" sz="2800" dirty="0"/>
              <a:t>• </a:t>
            </a:r>
            <a:r>
              <a:rPr lang="en-US" sz="2800" dirty="0">
                <a:solidFill>
                  <a:srgbClr val="C00000"/>
                </a:solidFill>
              </a:rPr>
              <a:t>Loss of protective sensation (LOPS</a:t>
            </a:r>
            <a:r>
              <a:rPr lang="en-US" sz="2800" dirty="0"/>
              <a:t>): assess with one of the following technique:</a:t>
            </a:r>
          </a:p>
          <a:p>
            <a:pPr marL="0" indent="0">
              <a:buNone/>
            </a:pPr>
            <a:r>
              <a:rPr lang="en-US" sz="2800" dirty="0"/>
              <a:t> - </a:t>
            </a:r>
            <a:r>
              <a:rPr lang="en-US" sz="2800" dirty="0">
                <a:solidFill>
                  <a:srgbClr val="C00000"/>
                </a:solidFill>
              </a:rPr>
              <a:t>Pressure perception</a:t>
            </a:r>
            <a:r>
              <a:rPr lang="en-US" sz="2800" dirty="0"/>
              <a:t>: Semmes-Weinstein 10 gram monofilament</a:t>
            </a:r>
          </a:p>
          <a:p>
            <a:pPr marL="0" indent="0">
              <a:buNone/>
            </a:pPr>
            <a:r>
              <a:rPr lang="en-US" sz="2800" dirty="0"/>
              <a:t> - </a:t>
            </a:r>
            <a:r>
              <a:rPr lang="en-US" sz="2800" dirty="0">
                <a:solidFill>
                  <a:srgbClr val="C00000"/>
                </a:solidFill>
              </a:rPr>
              <a:t>Vibration perception</a:t>
            </a:r>
            <a:r>
              <a:rPr lang="en-US" sz="2800" dirty="0"/>
              <a:t>: 128 Hz tuning fork </a:t>
            </a:r>
          </a:p>
          <a:p>
            <a:pPr marL="0" indent="0">
              <a:buNone/>
            </a:pPr>
            <a:r>
              <a:rPr lang="en-US" sz="2800" dirty="0"/>
              <a:t>- When monofilament or tuning fork are not available test </a:t>
            </a:r>
            <a:r>
              <a:rPr lang="en-US" sz="2800" dirty="0">
                <a:solidFill>
                  <a:srgbClr val="C00000"/>
                </a:solidFill>
              </a:rPr>
              <a:t>tactile sensation</a:t>
            </a:r>
            <a:r>
              <a:rPr lang="en-US" sz="2800" dirty="0"/>
              <a:t>: lightly touch the tips of the toes of the patient with the tip of your index finger for 1–2 seconds LOPS is usually caused by diabetic polyneuropathy.</a:t>
            </a:r>
          </a:p>
        </p:txBody>
      </p:sp>
    </p:spTree>
    <p:extLst>
      <p:ext uri="{BB962C8B-B14F-4D97-AF65-F5344CB8AC3E}">
        <p14:creationId xmlns:p14="http://schemas.microsoft.com/office/powerpoint/2010/main" val="2458060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a:xfrm>
            <a:off x="927279" y="267544"/>
            <a:ext cx="7948466" cy="1143000"/>
          </a:xfrm>
        </p:spPr>
        <p:txBody>
          <a:bodyPr>
            <a:normAutofit fontScale="90000"/>
          </a:bodyPr>
          <a:lstStyle/>
          <a:p>
            <a:r>
              <a:rPr lang="en-CA" altLang="en-US" dirty="0">
                <a:solidFill>
                  <a:schemeClr val="accent2">
                    <a:lumMod val="75000"/>
                  </a:schemeClr>
                </a:solidFill>
                <a:ea typeface="MS PGothic" charset="-128"/>
              </a:rPr>
              <a:t>How to Perform Proper Foot Examination </a:t>
            </a:r>
          </a:p>
        </p:txBody>
      </p:sp>
      <p:graphicFrame>
        <p:nvGraphicFramePr>
          <p:cNvPr id="2" name="Table 1"/>
          <p:cNvGraphicFramePr>
            <a:graphicFrameLocks noGrp="1"/>
          </p:cNvGraphicFramePr>
          <p:nvPr>
            <p:extLst>
              <p:ext uri="{D42A27DB-BD31-4B8C-83A1-F6EECF244321}">
                <p14:modId xmlns:p14="http://schemas.microsoft.com/office/powerpoint/2010/main" val="3395612615"/>
              </p:ext>
            </p:extLst>
          </p:nvPr>
        </p:nvGraphicFramePr>
        <p:xfrm>
          <a:off x="296214" y="1300767"/>
          <a:ext cx="9628994" cy="4875842"/>
        </p:xfrm>
        <a:graphic>
          <a:graphicData uri="http://schemas.openxmlformats.org/drawingml/2006/table">
            <a:tbl>
              <a:tblPr/>
              <a:tblGrid>
                <a:gridCol w="9628994">
                  <a:extLst>
                    <a:ext uri="{9D8B030D-6E8A-4147-A177-3AD203B41FA5}">
                      <a16:colId xmlns:a16="http://schemas.microsoft.com/office/drawing/2014/main" val="20000"/>
                    </a:ext>
                  </a:extLst>
                </a:gridCol>
              </a:tblGrid>
              <a:tr h="210269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endParaRPr kumimoji="0" lang="en-CA" altLang="en-US" sz="1700" b="1" i="0" u="none" strike="noStrike" cap="none" normalizeH="0" baseline="0">
                        <a:ln>
                          <a:noFill/>
                        </a:ln>
                        <a:solidFill>
                          <a:srgbClr val="FFFFFF"/>
                        </a:solidFill>
                        <a:effectLst/>
                        <a:latin typeface="Calibri" charset="0"/>
                        <a:ea typeface="MS PGothic" charset="-128"/>
                      </a:endParaRPr>
                    </a:p>
                  </a:txBody>
                  <a:tcPr marL="91439" marR="9143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20307">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endParaRPr kumimoji="0" lang="en-CA" altLang="en-US" sz="1700" b="0" i="0" u="none" strike="noStrike" cap="none" normalizeH="0" baseline="0">
                        <a:ln>
                          <a:noFill/>
                        </a:ln>
                        <a:solidFill>
                          <a:srgbClr val="000000"/>
                        </a:solidFill>
                        <a:effectLst/>
                        <a:latin typeface="Calibri" charset="0"/>
                        <a:ea typeface="MS PGothic" charset="-128"/>
                      </a:endParaRPr>
                    </a:p>
                  </a:txBody>
                  <a:tcPr marL="91439" marR="9143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52837">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endParaRPr kumimoji="0" lang="en-CA" altLang="en-US" sz="1700" b="0" i="0" u="none" strike="noStrike" cap="none" normalizeH="0" baseline="0" dirty="0">
                        <a:ln>
                          <a:noFill/>
                        </a:ln>
                        <a:solidFill>
                          <a:srgbClr val="000000"/>
                        </a:solidFill>
                        <a:effectLst/>
                        <a:latin typeface="Calibri" charset="0"/>
                        <a:ea typeface="MS PGothic" charset="-128"/>
                      </a:endParaRPr>
                    </a:p>
                  </a:txBody>
                  <a:tcPr marL="91439" marR="9143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3565" name="TextBox 4"/>
          <p:cNvSpPr txBox="1">
            <a:spLocks noChangeArrowheads="1"/>
          </p:cNvSpPr>
          <p:nvPr/>
        </p:nvSpPr>
        <p:spPr bwMode="auto">
          <a:xfrm>
            <a:off x="2159000" y="2078038"/>
            <a:ext cx="22558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r>
              <a:rPr lang="en-US" altLang="en-US">
                <a:latin typeface="Open Sans" charset="0"/>
              </a:rPr>
              <a:t>Structural </a:t>
            </a:r>
          </a:p>
          <a:p>
            <a:pPr eaLnBrk="1" hangingPunct="1"/>
            <a:r>
              <a:rPr lang="en-US" altLang="en-US">
                <a:latin typeface="Open Sans" charset="0"/>
              </a:rPr>
              <a:t>Abnormalities</a:t>
            </a:r>
          </a:p>
        </p:txBody>
      </p:sp>
      <p:sp>
        <p:nvSpPr>
          <p:cNvPr id="23566" name="Rectangle 10"/>
          <p:cNvSpPr>
            <a:spLocks noChangeArrowheads="1"/>
          </p:cNvSpPr>
          <p:nvPr/>
        </p:nvSpPr>
        <p:spPr bwMode="auto">
          <a:xfrm>
            <a:off x="6469064" y="1589089"/>
            <a:ext cx="35591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buFont typeface="Arial" charset="0"/>
              <a:buChar char="•"/>
            </a:pPr>
            <a:r>
              <a:rPr lang="en-US" altLang="en-US">
                <a:latin typeface="Open Sans" charset="0"/>
              </a:rPr>
              <a:t>Skin changes</a:t>
            </a:r>
          </a:p>
          <a:p>
            <a:pPr eaLnBrk="1" hangingPunct="1">
              <a:buFont typeface="Arial" charset="0"/>
              <a:buChar char="•"/>
            </a:pPr>
            <a:r>
              <a:rPr lang="en-US" altLang="en-US">
                <a:latin typeface="Open Sans" charset="0"/>
              </a:rPr>
              <a:t>Evidence of infection</a:t>
            </a:r>
          </a:p>
          <a:p>
            <a:pPr eaLnBrk="1" hangingPunct="1">
              <a:buFont typeface="Arial" charset="0"/>
              <a:buChar char="•"/>
            </a:pPr>
            <a:r>
              <a:rPr lang="en-US" altLang="en-US">
                <a:latin typeface="Open Sans" charset="0"/>
              </a:rPr>
              <a:t>Callous or ulcer</a:t>
            </a:r>
          </a:p>
          <a:p>
            <a:pPr eaLnBrk="1" hangingPunct="1">
              <a:buFont typeface="Arial" charset="0"/>
              <a:buChar char="•"/>
            </a:pPr>
            <a:r>
              <a:rPr lang="en-US" altLang="en-US">
                <a:latin typeface="Open Sans" charset="0"/>
              </a:rPr>
              <a:t>Range of motion</a:t>
            </a:r>
          </a:p>
          <a:p>
            <a:pPr eaLnBrk="1" hangingPunct="1">
              <a:buFont typeface="Arial" charset="0"/>
              <a:buChar char="•"/>
            </a:pPr>
            <a:r>
              <a:rPr lang="en-US" altLang="en-US">
                <a:latin typeface="Open Sans" charset="0"/>
              </a:rPr>
              <a:t>Charcot foot</a:t>
            </a:r>
          </a:p>
        </p:txBody>
      </p:sp>
      <p:sp>
        <p:nvSpPr>
          <p:cNvPr id="19" name="Down Arrow 26"/>
          <p:cNvSpPr/>
          <p:nvPr/>
        </p:nvSpPr>
        <p:spPr>
          <a:xfrm rot="16200000">
            <a:off x="5117369" y="1995271"/>
            <a:ext cx="803467" cy="1134027"/>
          </a:xfrm>
          <a:prstGeom prst="downArrow">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CA">
              <a:latin typeface="Open Sans"/>
              <a:cs typeface="Open Sans"/>
            </a:endParaRPr>
          </a:p>
        </p:txBody>
      </p:sp>
      <p:sp>
        <p:nvSpPr>
          <p:cNvPr id="23570" name="TextBox 13"/>
          <p:cNvSpPr txBox="1">
            <a:spLocks noChangeArrowheads="1"/>
          </p:cNvSpPr>
          <p:nvPr/>
        </p:nvSpPr>
        <p:spPr bwMode="auto">
          <a:xfrm>
            <a:off x="2178050" y="3527425"/>
            <a:ext cx="2185988"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r>
              <a:rPr lang="en-US" altLang="en-US">
                <a:latin typeface="Open Sans" charset="0"/>
              </a:rPr>
              <a:t>Peripheral Arterial Assessment</a:t>
            </a:r>
          </a:p>
        </p:txBody>
      </p:sp>
      <p:sp>
        <p:nvSpPr>
          <p:cNvPr id="23571" name="Rectangle 11"/>
          <p:cNvSpPr>
            <a:spLocks noChangeArrowheads="1"/>
          </p:cNvSpPr>
          <p:nvPr/>
        </p:nvSpPr>
        <p:spPr bwMode="auto">
          <a:xfrm>
            <a:off x="6450013" y="3594100"/>
            <a:ext cx="3879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buFont typeface="Arial" charset="0"/>
              <a:buChar char="•"/>
            </a:pPr>
            <a:r>
              <a:rPr lang="en-US" altLang="en-US">
                <a:latin typeface="Open Sans" charset="0"/>
              </a:rPr>
              <a:t>Temperature</a:t>
            </a:r>
          </a:p>
          <a:p>
            <a:pPr eaLnBrk="1" hangingPunct="1">
              <a:buFont typeface="Arial" charset="0"/>
              <a:buChar char="•"/>
            </a:pPr>
            <a:r>
              <a:rPr lang="en-US" altLang="en-US">
                <a:latin typeface="Open Sans" charset="0"/>
              </a:rPr>
              <a:t>Skin changes</a:t>
            </a:r>
          </a:p>
          <a:p>
            <a:pPr eaLnBrk="1" hangingPunct="1">
              <a:buFont typeface="Arial" charset="0"/>
              <a:buChar char="•"/>
            </a:pPr>
            <a:r>
              <a:rPr lang="en-US" altLang="en-US">
                <a:latin typeface="Open Sans" charset="0"/>
              </a:rPr>
              <a:t>Ankle Brachial Index</a:t>
            </a:r>
          </a:p>
        </p:txBody>
      </p:sp>
      <p:sp>
        <p:nvSpPr>
          <p:cNvPr id="23" name="Down Arrow 28"/>
          <p:cNvSpPr/>
          <p:nvPr/>
        </p:nvSpPr>
        <p:spPr>
          <a:xfrm rot="16200000">
            <a:off x="5154825" y="3760463"/>
            <a:ext cx="803467" cy="1134027"/>
          </a:xfrm>
          <a:prstGeom prst="downArrow">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CA">
              <a:latin typeface="Open Sans"/>
              <a:cs typeface="Open Sans"/>
            </a:endParaRPr>
          </a:p>
        </p:txBody>
      </p:sp>
      <p:sp>
        <p:nvSpPr>
          <p:cNvPr id="23575" name="TextBox 23"/>
          <p:cNvSpPr txBox="1">
            <a:spLocks noChangeArrowheads="1"/>
          </p:cNvSpPr>
          <p:nvPr/>
        </p:nvSpPr>
        <p:spPr bwMode="auto">
          <a:xfrm>
            <a:off x="2160588" y="5191125"/>
            <a:ext cx="20875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r>
              <a:rPr lang="en-US" altLang="en-US">
                <a:latin typeface="Open Sans" charset="0"/>
              </a:rPr>
              <a:t>Neuropathy Assessment</a:t>
            </a:r>
          </a:p>
        </p:txBody>
      </p:sp>
      <p:sp>
        <p:nvSpPr>
          <p:cNvPr id="23576" name="Rectangle 24"/>
          <p:cNvSpPr>
            <a:spLocks noChangeArrowheads="1"/>
          </p:cNvSpPr>
          <p:nvPr/>
        </p:nvSpPr>
        <p:spPr bwMode="auto">
          <a:xfrm>
            <a:off x="6469063" y="5346701"/>
            <a:ext cx="3879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buFont typeface="Arial" charset="0"/>
              <a:buChar char="•"/>
            </a:pPr>
            <a:r>
              <a:rPr lang="en-US" altLang="en-US" dirty="0">
                <a:latin typeface="Open Sans" charset="0"/>
              </a:rPr>
              <a:t>10 gram monofilament</a:t>
            </a:r>
          </a:p>
        </p:txBody>
      </p:sp>
      <p:sp>
        <p:nvSpPr>
          <p:cNvPr id="30" name="Down Arrow 27"/>
          <p:cNvSpPr/>
          <p:nvPr/>
        </p:nvSpPr>
        <p:spPr>
          <a:xfrm rot="16200000">
            <a:off x="5136097" y="5002538"/>
            <a:ext cx="803467" cy="1134027"/>
          </a:xfrm>
          <a:prstGeom prst="downArrow">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CA">
              <a:latin typeface="Open Sans"/>
              <a:cs typeface="Open Sans"/>
            </a:endParaRPr>
          </a:p>
        </p:txBody>
      </p:sp>
    </p:spTree>
    <p:extLst>
      <p:ext uri="{BB962C8B-B14F-4D97-AF65-F5344CB8AC3E}">
        <p14:creationId xmlns:p14="http://schemas.microsoft.com/office/powerpoint/2010/main" val="1570737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210614" y="1017431"/>
            <a:ext cx="3292330" cy="3777613"/>
          </a:xfrm>
        </p:spPr>
      </p:pic>
      <p:pic>
        <p:nvPicPr>
          <p:cNvPr id="6" name="Content Placeholder 5"/>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502944" y="1017431"/>
            <a:ext cx="3353169" cy="3777613"/>
          </a:xfrm>
        </p:spPr>
      </p:pic>
    </p:spTree>
    <p:extLst>
      <p:ext uri="{BB962C8B-B14F-4D97-AF65-F5344CB8AC3E}">
        <p14:creationId xmlns:p14="http://schemas.microsoft.com/office/powerpoint/2010/main" val="307749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427" y="1696196"/>
            <a:ext cx="7766936" cy="1639432"/>
          </a:xfrm>
        </p:spPr>
        <p:txBody>
          <a:bodyPr/>
          <a:lstStyle/>
          <a:p>
            <a:r>
              <a:rPr lang="en-US" dirty="0">
                <a:solidFill>
                  <a:srgbClr val="002060"/>
                </a:solidFill>
              </a:rPr>
              <a:t>Diabetic foot </a:t>
            </a:r>
            <a:r>
              <a:rPr lang="en-US" dirty="0" err="1">
                <a:solidFill>
                  <a:srgbClr val="002060"/>
                </a:solidFill>
              </a:rPr>
              <a:t>syndrom</a:t>
            </a:r>
            <a:endParaRPr lang="en-US" dirty="0">
              <a:solidFill>
                <a:srgbClr val="002060"/>
              </a:solidFill>
            </a:endParaRPr>
          </a:p>
        </p:txBody>
      </p:sp>
      <p:sp>
        <p:nvSpPr>
          <p:cNvPr id="3" name="Subtitle 2"/>
          <p:cNvSpPr>
            <a:spLocks noGrp="1"/>
          </p:cNvSpPr>
          <p:nvPr>
            <p:ph type="subTitle" idx="1"/>
          </p:nvPr>
        </p:nvSpPr>
        <p:spPr>
          <a:xfrm>
            <a:off x="1880555" y="3947801"/>
            <a:ext cx="7766936" cy="1096899"/>
          </a:xfrm>
        </p:spPr>
        <p:txBody>
          <a:bodyPr>
            <a:normAutofit/>
          </a:bodyPr>
          <a:lstStyle/>
          <a:p>
            <a:pPr algn="l"/>
            <a:r>
              <a:rPr lang="en-US" sz="2000" dirty="0" err="1"/>
              <a:t>Dr</a:t>
            </a:r>
            <a:r>
              <a:rPr lang="en-US" sz="2000" dirty="0"/>
              <a:t> </a:t>
            </a:r>
            <a:r>
              <a:rPr lang="en-US" sz="2000" dirty="0" err="1"/>
              <a:t>sevil</a:t>
            </a:r>
            <a:r>
              <a:rPr lang="en-US" sz="2000" dirty="0"/>
              <a:t> </a:t>
            </a:r>
            <a:r>
              <a:rPr lang="en-US" sz="2000" dirty="0" err="1"/>
              <a:t>ghaffarzade</a:t>
            </a:r>
            <a:endParaRPr lang="en-US" sz="2000" dirty="0"/>
          </a:p>
          <a:p>
            <a:pPr algn="l"/>
            <a:r>
              <a:rPr lang="en-US" sz="2000" dirty="0" err="1"/>
              <a:t>Assistan</a:t>
            </a:r>
            <a:r>
              <a:rPr lang="en-US" sz="2000" dirty="0"/>
              <a:t> professor of Endocrinology</a:t>
            </a:r>
          </a:p>
        </p:txBody>
      </p:sp>
    </p:spTree>
    <p:extLst>
      <p:ext uri="{BB962C8B-B14F-4D97-AF65-F5344CB8AC3E}">
        <p14:creationId xmlns:p14="http://schemas.microsoft.com/office/powerpoint/2010/main" val="1741740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p:cNvSpPr>
          <p:nvPr>
            <p:ph type="title" idx="4294967295"/>
          </p:nvPr>
        </p:nvSpPr>
        <p:spPr>
          <a:xfrm>
            <a:off x="-862885" y="0"/>
            <a:ext cx="11121533" cy="1031875"/>
          </a:xfrm>
        </p:spPr>
        <p:txBody>
          <a:bodyPr>
            <a:normAutofit/>
          </a:bodyPr>
          <a:lstStyle/>
          <a:p>
            <a:pPr algn="ctr"/>
            <a:r>
              <a:rPr lang="en-CA" altLang="en-US" sz="2800" dirty="0">
                <a:solidFill>
                  <a:schemeClr val="accent2">
                    <a:lumMod val="75000"/>
                  </a:schemeClr>
                </a:solidFill>
                <a:ea typeface="MS PGothic" charset="-128"/>
              </a:rPr>
              <a:t>Key Elements of the Lower Extremity Physical Examination</a:t>
            </a:r>
          </a:p>
        </p:txBody>
      </p:sp>
      <p:sp>
        <p:nvSpPr>
          <p:cNvPr id="25602" name="Rectangle 5"/>
          <p:cNvSpPr>
            <a:spLocks noChangeArrowheads="1"/>
          </p:cNvSpPr>
          <p:nvPr/>
        </p:nvSpPr>
        <p:spPr bwMode="auto">
          <a:xfrm>
            <a:off x="-657225" y="1430701"/>
            <a:ext cx="184731"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br>
              <a:rPr lang="en-US" altLang="en-US" sz="1700"/>
            </a:br>
            <a:endParaRPr lang="en-US" altLang="en-US" sz="1700"/>
          </a:p>
          <a:p>
            <a:endParaRPr lang="en-US" altLang="en-US" sz="1700"/>
          </a:p>
        </p:txBody>
      </p:sp>
      <p:graphicFrame>
        <p:nvGraphicFramePr>
          <p:cNvPr id="25627" name="Group 27"/>
          <p:cNvGraphicFramePr>
            <a:graphicFrameLocks noGrp="1"/>
          </p:cNvGraphicFramePr>
          <p:nvPr>
            <p:extLst>
              <p:ext uri="{D42A27DB-BD31-4B8C-83A1-F6EECF244321}">
                <p14:modId xmlns:p14="http://schemas.microsoft.com/office/powerpoint/2010/main" val="1784604870"/>
              </p:ext>
            </p:extLst>
          </p:nvPr>
        </p:nvGraphicFramePr>
        <p:xfrm>
          <a:off x="412125" y="862883"/>
          <a:ext cx="8578224" cy="5151550"/>
        </p:xfrm>
        <a:graphic>
          <a:graphicData uri="http://schemas.openxmlformats.org/drawingml/2006/table">
            <a:tbl>
              <a:tblPr/>
              <a:tblGrid>
                <a:gridCol w="1640361">
                  <a:extLst>
                    <a:ext uri="{9D8B030D-6E8A-4147-A177-3AD203B41FA5}">
                      <a16:colId xmlns:a16="http://schemas.microsoft.com/office/drawing/2014/main" val="20000"/>
                    </a:ext>
                  </a:extLst>
                </a:gridCol>
                <a:gridCol w="6937863">
                  <a:extLst>
                    <a:ext uri="{9D8B030D-6E8A-4147-A177-3AD203B41FA5}">
                      <a16:colId xmlns:a16="http://schemas.microsoft.com/office/drawing/2014/main" val="20001"/>
                    </a:ext>
                  </a:extLst>
                </a:gridCol>
              </a:tblGrid>
              <a:tr h="412124">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ctr" defTabSz="841375"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Calibri" charset="0"/>
                          <a:ea typeface="MS PGothic" charset="-128"/>
                        </a:rPr>
                        <a:t>Element</a:t>
                      </a:r>
                      <a:endParaRPr kumimoji="0" lang="en-US" altLang="en-US" sz="1800" b="0" i="0" u="none" strike="noStrike" cap="none" normalizeH="0" baseline="0" dirty="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ctr" defTabSz="841375"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Calibri" charset="0"/>
                          <a:ea typeface="MS PGothic" charset="-128"/>
                        </a:rPr>
                        <a:t>Parameter</a:t>
                      </a:r>
                      <a:endParaRPr kumimoji="0" lang="en-US" altLang="en-US" sz="1800" b="0" i="0" u="none" strike="noStrike" cap="none" normalizeH="0" baseline="0" dirty="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57577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Inspection</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marL="285750" indent="-285750">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Gait</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Foot morphology (Charcot arthropathy, bony prominences)</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Toe morphology (clawtoe, hammertoe, number of toes)</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Skin: blisters, abrasions, calluses, subkeratotic hematomas</a:t>
                      </a:r>
                    </a:p>
                    <a:p>
                      <a:pPr marL="285750" marR="0" lvl="0" indent="-285750" algn="l" defTabSz="841375" rtl="0" eaLnBrk="0" fontAlgn="base" latinLnBrk="0" hangingPunct="0">
                        <a:lnSpc>
                          <a:spcPct val="100000"/>
                        </a:lnSpc>
                        <a:spcBef>
                          <a:spcPct val="0"/>
                        </a:spcBef>
                        <a:spcAft>
                          <a:spcPct val="0"/>
                        </a:spcAft>
                        <a:buClrTx/>
                        <a:buSzTx/>
                        <a:buFont typeface="Arial" charset="0"/>
                        <a:buNone/>
                        <a:tabLst/>
                      </a:pPr>
                      <a:r>
                        <a:rPr kumimoji="0" lang="en-US" altLang="en-US" sz="1800" b="0" i="0" u="none" strike="noStrike" cap="none" normalizeH="0" baseline="0">
                          <a:ln>
                            <a:noFill/>
                          </a:ln>
                          <a:solidFill>
                            <a:srgbClr val="000000"/>
                          </a:solidFill>
                          <a:effectLst/>
                          <a:latin typeface="Calibri" charset="0"/>
                          <a:ea typeface="MS PGothic" charset="-128"/>
                        </a:rPr>
                        <a:t>      or hemorrhage, ulcers, absence of hair, toe nail problems,     edema, abnormal color</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Status of nails</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Foot hygiene (cleanliness, tinea pedis)  </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val="10001"/>
                  </a:ext>
                </a:extLst>
              </a:tr>
              <a:tr h="721217">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Palpation</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285750" indent="-285750">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Pedal pulses</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Temperature (increased or decreased warmth)</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21217">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Protective sensation</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marL="285750" indent="-285750">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a:ln>
                            <a:noFill/>
                          </a:ln>
                          <a:solidFill>
                            <a:srgbClr val="000000"/>
                          </a:solidFill>
                          <a:effectLst/>
                          <a:latin typeface="Calibri" charset="0"/>
                          <a:ea typeface="MS PGothic" charset="-128"/>
                        </a:rPr>
                        <a:t>Sensation to 10 gram monofilament</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val="10003"/>
                  </a:ext>
                </a:extLst>
              </a:tr>
              <a:tr h="721217">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Footwear</a:t>
                      </a:r>
                      <a:endParaRPr kumimoji="0" lang="en-US" altLang="en-US" sz="1800" b="0" i="0" u="none" strike="noStrike" cap="none" normalizeH="0" baseline="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285750" indent="-285750">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dirty="0">
                          <a:ln>
                            <a:noFill/>
                          </a:ln>
                          <a:solidFill>
                            <a:srgbClr val="000000"/>
                          </a:solidFill>
                          <a:effectLst/>
                          <a:latin typeface="Calibri" charset="0"/>
                          <a:ea typeface="MS PGothic" charset="-128"/>
                        </a:rPr>
                        <a:t>Exterior: signs of wear, penetrating objects</a:t>
                      </a:r>
                    </a:p>
                    <a:p>
                      <a:pPr marL="285750" marR="0" lvl="0" indent="-285750" algn="l" defTabSz="841375" rtl="0" eaLnBrk="0" fontAlgn="base" latinLnBrk="0" hangingPunct="0">
                        <a:lnSpc>
                          <a:spcPct val="100000"/>
                        </a:lnSpc>
                        <a:spcBef>
                          <a:spcPct val="0"/>
                        </a:spcBef>
                        <a:spcAft>
                          <a:spcPct val="0"/>
                        </a:spcAft>
                        <a:buClrTx/>
                        <a:buSzTx/>
                        <a:buFont typeface="Arial" charset="0"/>
                        <a:buChar char="•"/>
                        <a:tabLst/>
                      </a:pPr>
                      <a:r>
                        <a:rPr kumimoji="0" lang="en-US" altLang="en-US" sz="1800" b="0" i="0" u="none" strike="noStrike" cap="none" normalizeH="0" baseline="0" dirty="0">
                          <a:ln>
                            <a:noFill/>
                          </a:ln>
                          <a:solidFill>
                            <a:srgbClr val="000000"/>
                          </a:solidFill>
                          <a:effectLst/>
                          <a:latin typeface="Calibri" charset="0"/>
                          <a:ea typeface="MS PGothic" charset="-128"/>
                        </a:rPr>
                        <a:t>Interior: signs of wear, orthotics, foreign bodies</a:t>
                      </a:r>
                      <a:endParaRPr kumimoji="0" lang="en-US" altLang="en-US" sz="1800" b="0" i="0" u="none" strike="noStrike" cap="none" normalizeH="0" baseline="0" dirty="0">
                        <a:ln>
                          <a:noFill/>
                        </a:ln>
                        <a:solidFill>
                          <a:schemeClr val="tx1"/>
                        </a:solidFill>
                        <a:effectLst/>
                        <a:latin typeface="Open Sans" charset="0"/>
                        <a:ea typeface="MS PGothic"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25623" name="Rectangle 68"/>
          <p:cNvSpPr>
            <a:spLocks noChangeArrowheads="1"/>
          </p:cNvSpPr>
          <p:nvPr/>
        </p:nvSpPr>
        <p:spPr bwMode="auto">
          <a:xfrm>
            <a:off x="-657225" y="4951414"/>
            <a:ext cx="1841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br>
              <a:rPr lang="en-US" altLang="en-US" sz="800"/>
            </a:br>
            <a:endParaRPr lang="en-US" altLang="en-US" sz="1700"/>
          </a:p>
        </p:txBody>
      </p:sp>
    </p:spTree>
    <p:extLst>
      <p:ext uri="{BB962C8B-B14F-4D97-AF65-F5344CB8AC3E}">
        <p14:creationId xmlns:p14="http://schemas.microsoft.com/office/powerpoint/2010/main" val="3963066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3" y="940158"/>
            <a:ext cx="8724244" cy="4430331"/>
          </a:xfrm>
        </p:spPr>
      </p:pic>
    </p:spTree>
    <p:extLst>
      <p:ext uri="{BB962C8B-B14F-4D97-AF65-F5344CB8AC3E}">
        <p14:creationId xmlns:p14="http://schemas.microsoft.com/office/powerpoint/2010/main" val="3506255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7730"/>
            <a:ext cx="8596668" cy="1582670"/>
          </a:xfrm>
        </p:spPr>
        <p:txBody>
          <a:bodyPr/>
          <a:lstStyle/>
          <a:p>
            <a:r>
              <a:rPr lang="en-US" altLang="en-US" dirty="0">
                <a:solidFill>
                  <a:schemeClr val="accent2">
                    <a:lumMod val="75000"/>
                  </a:schemeClr>
                </a:solidFill>
                <a:ea typeface="MS PGothic" charset="-128"/>
              </a:rPr>
              <a:t>Who is at High Risk of Developing a Foot Ulcer?</a:t>
            </a:r>
            <a:endParaRPr lang="en-US" dirty="0">
              <a:solidFill>
                <a:schemeClr val="accent2">
                  <a:lumMod val="75000"/>
                </a:schemeClr>
              </a:solidFill>
            </a:endParaRPr>
          </a:p>
        </p:txBody>
      </p:sp>
      <p:sp>
        <p:nvSpPr>
          <p:cNvPr id="3" name="Content Placeholder 2"/>
          <p:cNvSpPr>
            <a:spLocks noGrp="1"/>
          </p:cNvSpPr>
          <p:nvPr>
            <p:ph idx="1"/>
          </p:nvPr>
        </p:nvSpPr>
        <p:spPr>
          <a:xfrm>
            <a:off x="677334" y="1777285"/>
            <a:ext cx="8596668" cy="4507605"/>
          </a:xfrm>
        </p:spPr>
        <p:txBody>
          <a:bodyPr>
            <a:normAutofit lnSpcReduction="10000"/>
          </a:bodyPr>
          <a:lstStyle/>
          <a:p>
            <a:pPr>
              <a:lnSpc>
                <a:spcPct val="110000"/>
              </a:lnSpc>
            </a:pPr>
            <a:r>
              <a:rPr lang="en-US" altLang="en-US" sz="2800" dirty="0">
                <a:ea typeface="MS PGothic" charset="-128"/>
              </a:rPr>
              <a:t>Peripheral neuropathy</a:t>
            </a:r>
          </a:p>
          <a:p>
            <a:pPr>
              <a:lnSpc>
                <a:spcPct val="110000"/>
              </a:lnSpc>
            </a:pPr>
            <a:r>
              <a:rPr lang="en-US" altLang="en-US" sz="2800" dirty="0">
                <a:latin typeface="Open Sans" charset="0"/>
                <a:ea typeface="MS PGothic" charset="-128"/>
              </a:rPr>
              <a:t>Loss of protective sensation using 10 gram monofilament</a:t>
            </a:r>
          </a:p>
          <a:p>
            <a:pPr>
              <a:lnSpc>
                <a:spcPct val="110000"/>
              </a:lnSpc>
            </a:pPr>
            <a:r>
              <a:rPr lang="en-US" altLang="en-US" sz="2800" dirty="0">
                <a:ea typeface="MS PGothic" charset="-128"/>
              </a:rPr>
              <a:t>Previous ulceration or amputation</a:t>
            </a:r>
          </a:p>
          <a:p>
            <a:pPr>
              <a:lnSpc>
                <a:spcPct val="110000"/>
              </a:lnSpc>
            </a:pPr>
            <a:r>
              <a:rPr lang="en-US" altLang="en-US" sz="2800" dirty="0">
                <a:ea typeface="MS PGothic" charset="-128"/>
              </a:rPr>
              <a:t>Structural deformity or limited joint mobility</a:t>
            </a:r>
          </a:p>
          <a:p>
            <a:pPr>
              <a:lnSpc>
                <a:spcPct val="110000"/>
              </a:lnSpc>
            </a:pPr>
            <a:r>
              <a:rPr lang="en-US" altLang="en-US" sz="2800" dirty="0">
                <a:ea typeface="MS PGothic" charset="-128"/>
              </a:rPr>
              <a:t>Peripheral arterial disease</a:t>
            </a:r>
          </a:p>
          <a:p>
            <a:pPr>
              <a:lnSpc>
                <a:spcPct val="110000"/>
              </a:lnSpc>
            </a:pPr>
            <a:r>
              <a:rPr lang="en-US" altLang="en-US" sz="2800" dirty="0">
                <a:ea typeface="MS PGothic" charset="-128"/>
              </a:rPr>
              <a:t>Microvascular complications</a:t>
            </a:r>
          </a:p>
          <a:p>
            <a:pPr>
              <a:lnSpc>
                <a:spcPct val="110000"/>
              </a:lnSpc>
            </a:pPr>
            <a:r>
              <a:rPr lang="en-US" altLang="en-US" sz="2800" dirty="0">
                <a:ea typeface="MS PGothic" charset="-128"/>
              </a:rPr>
              <a:t>Elevated A1C</a:t>
            </a:r>
          </a:p>
          <a:p>
            <a:endParaRPr lang="en-US" dirty="0"/>
          </a:p>
        </p:txBody>
      </p:sp>
    </p:spTree>
    <p:extLst>
      <p:ext uri="{BB962C8B-B14F-4D97-AF65-F5344CB8AC3E}">
        <p14:creationId xmlns:p14="http://schemas.microsoft.com/office/powerpoint/2010/main" val="3900332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03132491"/>
              </p:ext>
            </p:extLst>
          </p:nvPr>
        </p:nvGraphicFramePr>
        <p:xfrm>
          <a:off x="115911" y="502276"/>
          <a:ext cx="9079604" cy="7187515"/>
        </p:xfrm>
        <a:graphic>
          <a:graphicData uri="http://schemas.openxmlformats.org/drawingml/2006/table">
            <a:tbl>
              <a:tblPr/>
              <a:tblGrid>
                <a:gridCol w="2269901">
                  <a:extLst>
                    <a:ext uri="{9D8B030D-6E8A-4147-A177-3AD203B41FA5}">
                      <a16:colId xmlns:a16="http://schemas.microsoft.com/office/drawing/2014/main" val="20000"/>
                    </a:ext>
                  </a:extLst>
                </a:gridCol>
                <a:gridCol w="2269901">
                  <a:extLst>
                    <a:ext uri="{9D8B030D-6E8A-4147-A177-3AD203B41FA5}">
                      <a16:colId xmlns:a16="http://schemas.microsoft.com/office/drawing/2014/main" val="20001"/>
                    </a:ext>
                  </a:extLst>
                </a:gridCol>
                <a:gridCol w="2269901">
                  <a:extLst>
                    <a:ext uri="{9D8B030D-6E8A-4147-A177-3AD203B41FA5}">
                      <a16:colId xmlns:a16="http://schemas.microsoft.com/office/drawing/2014/main" val="20002"/>
                    </a:ext>
                  </a:extLst>
                </a:gridCol>
                <a:gridCol w="2269901">
                  <a:extLst>
                    <a:ext uri="{9D8B030D-6E8A-4147-A177-3AD203B41FA5}">
                      <a16:colId xmlns:a16="http://schemas.microsoft.com/office/drawing/2014/main" val="20003"/>
                    </a:ext>
                  </a:extLst>
                </a:gridCol>
              </a:tblGrid>
              <a:tr h="439962">
                <a:tc>
                  <a:txBody>
                    <a:bodyPr/>
                    <a:lstStyle/>
                    <a:p>
                      <a:pPr algn="l" fontAlgn="t"/>
                      <a:r>
                        <a:rPr lang="en-US" sz="2000" b="1" dirty="0">
                          <a:solidFill>
                            <a:srgbClr val="000000"/>
                          </a:solidFill>
                          <a:effectLst/>
                        </a:rPr>
                        <a:t>Category</a:t>
                      </a:r>
                    </a:p>
                  </a:txBody>
                  <a:tcPr marL="44743" marR="44743" marT="22371" marB="22371">
                    <a:lnL>
                      <a:noFill/>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EEEEEE"/>
                    </a:solidFill>
                  </a:tcPr>
                </a:tc>
                <a:tc>
                  <a:txBody>
                    <a:bodyPr/>
                    <a:lstStyle/>
                    <a:p>
                      <a:pPr algn="l" fontAlgn="t"/>
                      <a:r>
                        <a:rPr lang="en-US" sz="2000" b="1">
                          <a:solidFill>
                            <a:srgbClr val="000000"/>
                          </a:solidFill>
                          <a:effectLst/>
                        </a:rPr>
                        <a:t>Ulcer Risk</a:t>
                      </a:r>
                    </a:p>
                  </a:txBody>
                  <a:tcPr marL="44743" marR="44743" marT="22371"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EEEEEE"/>
                    </a:solidFill>
                  </a:tcPr>
                </a:tc>
                <a:tc>
                  <a:txBody>
                    <a:bodyPr/>
                    <a:lstStyle/>
                    <a:p>
                      <a:pPr algn="l" fontAlgn="t"/>
                      <a:r>
                        <a:rPr lang="en-US" sz="2000" b="1">
                          <a:solidFill>
                            <a:srgbClr val="000000"/>
                          </a:solidFill>
                          <a:effectLst/>
                        </a:rPr>
                        <a:t>Characteristics</a:t>
                      </a:r>
                    </a:p>
                  </a:txBody>
                  <a:tcPr marL="44743" marR="44743" marT="22371"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EEEEEE"/>
                    </a:solidFill>
                  </a:tcPr>
                </a:tc>
                <a:tc>
                  <a:txBody>
                    <a:bodyPr/>
                    <a:lstStyle/>
                    <a:p>
                      <a:pPr algn="l" fontAlgn="t"/>
                      <a:r>
                        <a:rPr lang="en-US" sz="2000" b="1" dirty="0">
                          <a:solidFill>
                            <a:srgbClr val="000000"/>
                          </a:solidFill>
                          <a:effectLst/>
                        </a:rPr>
                        <a:t>Frequency</a:t>
                      </a:r>
                    </a:p>
                  </a:txBody>
                  <a:tcPr marL="44743" marR="44743" marT="22371" marB="22371">
                    <a:lnL w="9525" cap="flat" cmpd="sng" algn="ctr">
                      <a:solidFill>
                        <a:srgbClr val="9E9E9E"/>
                      </a:solidFill>
                      <a:prstDash val="solid"/>
                      <a:round/>
                      <a:headEnd type="none" w="med" len="med"/>
                      <a:tailEnd type="none" w="med" len="med"/>
                    </a:lnL>
                    <a:lnR>
                      <a:noFill/>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486235">
                <a:tc>
                  <a:txBody>
                    <a:bodyPr/>
                    <a:lstStyle/>
                    <a:p>
                      <a:pPr algn="l" fontAlgn="t"/>
                      <a:r>
                        <a:rPr lang="en-US" sz="2000" b="0" dirty="0">
                          <a:solidFill>
                            <a:schemeClr val="tx1">
                              <a:lumMod val="95000"/>
                              <a:lumOff val="5000"/>
                            </a:schemeClr>
                          </a:solidFill>
                          <a:effectLst/>
                        </a:rPr>
                        <a:t>0</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dirty="0">
                          <a:solidFill>
                            <a:srgbClr val="00B050"/>
                          </a:solidFill>
                          <a:effectLst/>
                        </a:rPr>
                        <a:t>Very low</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No LOPS and No PAD</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Once a year</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86235">
                <a:tc>
                  <a:txBody>
                    <a:bodyPr/>
                    <a:lstStyle/>
                    <a:p>
                      <a:pPr algn="l" fontAlgn="t"/>
                      <a:r>
                        <a:rPr lang="en-US" sz="2000" b="0" dirty="0">
                          <a:solidFill>
                            <a:schemeClr val="tx1">
                              <a:lumMod val="95000"/>
                              <a:lumOff val="5000"/>
                            </a:schemeClr>
                          </a:solidFill>
                          <a:effectLst/>
                        </a:rPr>
                        <a:t>1</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dirty="0">
                          <a:solidFill>
                            <a:srgbClr val="FFFF00"/>
                          </a:solidFill>
                          <a:effectLst/>
                        </a:rPr>
                        <a:t>Low</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LOPS or PAD</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Once every 6-12 months</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431901">
                <a:tc>
                  <a:txBody>
                    <a:bodyPr/>
                    <a:lstStyle/>
                    <a:p>
                      <a:pPr algn="l" fontAlgn="t"/>
                      <a:r>
                        <a:rPr lang="en-US" sz="2000" b="0" dirty="0">
                          <a:effectLst/>
                        </a:rPr>
                        <a:t>2</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dirty="0">
                          <a:solidFill>
                            <a:srgbClr val="FFC000"/>
                          </a:solidFill>
                          <a:effectLst/>
                        </a:rPr>
                        <a:t>Moderate</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LOPS + PAD, </a:t>
                      </a:r>
                      <a:r>
                        <a:rPr lang="en-US" sz="2000" b="0" i="1">
                          <a:effectLst/>
                        </a:rPr>
                        <a:t>or</a:t>
                      </a:r>
                      <a:endParaRPr lang="en-US" sz="2000" b="0">
                        <a:effectLst/>
                      </a:endParaRPr>
                    </a:p>
                    <a:p>
                      <a:pPr algn="l" fontAlgn="t"/>
                      <a:r>
                        <a:rPr lang="en-US" sz="2000" b="0">
                          <a:effectLst/>
                        </a:rPr>
                        <a:t>LOPS + foot deformity, </a:t>
                      </a:r>
                      <a:r>
                        <a:rPr lang="en-US" sz="2000" b="0" i="1">
                          <a:effectLst/>
                        </a:rPr>
                        <a:t>or</a:t>
                      </a:r>
                      <a:endParaRPr lang="en-US" sz="2000" b="0">
                        <a:effectLst/>
                      </a:endParaRPr>
                    </a:p>
                    <a:p>
                      <a:pPr algn="l" fontAlgn="t"/>
                      <a:r>
                        <a:rPr lang="en-US" sz="2000" b="0">
                          <a:effectLst/>
                        </a:rPr>
                        <a:t>PAD + foot deformity</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Once every 3-6 months</a:t>
                      </a:r>
                    </a:p>
                  </a:txBody>
                  <a:tcPr marL="55928" marR="55928" marT="55928" marB="2237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02106">
                <a:tc>
                  <a:txBody>
                    <a:bodyPr/>
                    <a:lstStyle/>
                    <a:p>
                      <a:pPr algn="l" fontAlgn="t"/>
                      <a:r>
                        <a:rPr lang="en-US" sz="2000" b="0">
                          <a:effectLst/>
                        </a:rPr>
                        <a:t>3</a:t>
                      </a:r>
                    </a:p>
                  </a:txBody>
                  <a:tcPr marL="55928" marR="55928" marT="55928" marB="5592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dirty="0">
                          <a:solidFill>
                            <a:srgbClr val="C00000"/>
                          </a:solidFill>
                          <a:effectLst/>
                        </a:rPr>
                        <a:t>High</a:t>
                      </a:r>
                    </a:p>
                  </a:txBody>
                  <a:tcPr marL="55928" marR="55928" marT="55928" marB="5592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a:effectLst/>
                        </a:rPr>
                        <a:t>LOPS or PAD, </a:t>
                      </a:r>
                      <a:r>
                        <a:rPr lang="en-US" sz="2000" b="0" i="1">
                          <a:effectLst/>
                        </a:rPr>
                        <a:t>and</a:t>
                      </a:r>
                      <a:r>
                        <a:rPr lang="en-US" sz="2000" b="0">
                          <a:effectLst/>
                        </a:rPr>
                        <a:t> one or more of the following:</a:t>
                      </a:r>
                    </a:p>
                    <a:p>
                      <a:pPr algn="l" fontAlgn="t"/>
                      <a:r>
                        <a:rPr lang="en-US" sz="2000" b="0">
                          <a:effectLst/>
                        </a:rPr>
                        <a:t>- history of a foot ulcer</a:t>
                      </a:r>
                    </a:p>
                    <a:p>
                      <a:pPr algn="l" fontAlgn="t"/>
                      <a:r>
                        <a:rPr lang="en-US" sz="2000" b="0">
                          <a:effectLst/>
                        </a:rPr>
                        <a:t>- a lower-extremity amputation (minor or major)</a:t>
                      </a:r>
                    </a:p>
                    <a:p>
                      <a:pPr algn="l" fontAlgn="t"/>
                      <a:r>
                        <a:rPr lang="en-US" sz="2000" b="0">
                          <a:effectLst/>
                        </a:rPr>
                        <a:t>- end-stage renal disease</a:t>
                      </a:r>
                    </a:p>
                  </a:txBody>
                  <a:tcPr marL="55928" marR="55928" marT="55928" marB="5592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000" b="0" dirty="0">
                          <a:effectLst/>
                        </a:rPr>
                        <a:t>Once every 1–3 </a:t>
                      </a:r>
                    </a:p>
                  </a:txBody>
                  <a:tcPr marL="55928" marR="55928" marT="55928" marB="5592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35019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txBox="1">
            <a:spLocks/>
          </p:cNvSpPr>
          <p:nvPr/>
        </p:nvSpPr>
        <p:spPr bwMode="auto">
          <a:xfrm>
            <a:off x="1641477" y="608013"/>
            <a:ext cx="8655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r>
              <a:rPr lang="en-US" altLang="en-US" sz="3600" b="1" dirty="0">
                <a:solidFill>
                  <a:srgbClr val="1E3268"/>
                </a:solidFill>
                <a:latin typeface="Arial" charset="0"/>
              </a:rPr>
              <a:t>Foot Ulcer:  </a:t>
            </a:r>
            <a:r>
              <a:rPr lang="en-US" altLang="en-US" sz="3600" b="1" dirty="0" err="1">
                <a:solidFill>
                  <a:srgbClr val="1E3268"/>
                </a:solidFill>
                <a:latin typeface="Arial" charset="0"/>
              </a:rPr>
              <a:t>Interprofessional</a:t>
            </a:r>
            <a:r>
              <a:rPr lang="en-US" altLang="en-US" sz="3600" b="1" dirty="0">
                <a:solidFill>
                  <a:srgbClr val="1E3268"/>
                </a:solidFill>
                <a:latin typeface="Arial" charset="0"/>
              </a:rPr>
              <a:t> Team Approach</a:t>
            </a:r>
          </a:p>
        </p:txBody>
      </p:sp>
      <p:graphicFrame>
        <p:nvGraphicFramePr>
          <p:cNvPr id="2" name="Table 1"/>
          <p:cNvGraphicFramePr>
            <a:graphicFrameLocks noGrp="1"/>
          </p:cNvGraphicFramePr>
          <p:nvPr/>
        </p:nvGraphicFramePr>
        <p:xfrm>
          <a:off x="1641476" y="1987550"/>
          <a:ext cx="8899525" cy="3956050"/>
        </p:xfrm>
        <a:graphic>
          <a:graphicData uri="http://schemas.openxmlformats.org/drawingml/2006/table">
            <a:tbl>
              <a:tblPr/>
              <a:tblGrid>
                <a:gridCol w="8899525">
                  <a:extLst>
                    <a:ext uri="{9D8B030D-6E8A-4147-A177-3AD203B41FA5}">
                      <a16:colId xmlns:a16="http://schemas.microsoft.com/office/drawing/2014/main" val="20000"/>
                    </a:ext>
                  </a:extLst>
                </a:gridCol>
              </a:tblGrid>
              <a:tr h="197802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endParaRPr kumimoji="0" lang="en-CA" altLang="en-US" sz="1700" b="1" i="0" u="none" strike="noStrike" cap="none" normalizeH="0" baseline="0">
                        <a:ln>
                          <a:noFill/>
                        </a:ln>
                        <a:solidFill>
                          <a:srgbClr val="FFFFFF"/>
                        </a:solidFill>
                        <a:effectLst/>
                        <a:latin typeface="Calibri" charset="0"/>
                        <a:ea typeface="MS PGothic" charset="-128"/>
                      </a:endParaRPr>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7802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endParaRPr kumimoji="0" lang="en-CA" altLang="en-US" sz="1700" b="0" i="0" u="none" strike="noStrike" cap="none" normalizeH="0" baseline="0">
                        <a:ln>
                          <a:noFill/>
                        </a:ln>
                        <a:solidFill>
                          <a:srgbClr val="000000"/>
                        </a:solidFill>
                        <a:effectLst/>
                        <a:latin typeface="Calibri" charset="0"/>
                        <a:ea typeface="MS PGothic" charset="-128"/>
                      </a:endParaRPr>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2779" name="TextBox 13"/>
          <p:cNvSpPr txBox="1">
            <a:spLocks noChangeArrowheads="1"/>
          </p:cNvSpPr>
          <p:nvPr/>
        </p:nvSpPr>
        <p:spPr bwMode="auto">
          <a:xfrm>
            <a:off x="2443164" y="2335214"/>
            <a:ext cx="18367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r>
              <a:rPr lang="en-US" altLang="en-US" sz="2800">
                <a:latin typeface="Open Sans" charset="0"/>
              </a:rPr>
              <a:t>High risk for ulcer</a:t>
            </a:r>
          </a:p>
        </p:txBody>
      </p:sp>
      <p:sp>
        <p:nvSpPr>
          <p:cNvPr id="14" name="Rectangle 10"/>
          <p:cNvSpPr>
            <a:spLocks noChangeArrowheads="1"/>
          </p:cNvSpPr>
          <p:nvPr/>
        </p:nvSpPr>
        <p:spPr bwMode="auto">
          <a:xfrm>
            <a:off x="6297614" y="1976439"/>
            <a:ext cx="4243387" cy="1692275"/>
          </a:xfrm>
          <a:prstGeom prst="rect">
            <a:avLst/>
          </a:prstGeom>
          <a:noFill/>
          <a:ln>
            <a:noFill/>
          </a:ln>
        </p:spPr>
        <p:txBody>
          <a:bodyPr>
            <a:spAutoFit/>
          </a:bodyPr>
          <a:lstStyle>
            <a:lvl1pPr>
              <a:lnSpc>
                <a:spcPct val="90000"/>
              </a:lnSpc>
              <a:spcBef>
                <a:spcPts val="925"/>
              </a:spcBef>
              <a:buFont typeface="Arial" panose="020B0604020202020204" pitchFamily="34" charset="0"/>
              <a:buChar char="•"/>
              <a:defRPr sz="2600" b="1">
                <a:solidFill>
                  <a:srgbClr val="1E3268"/>
                </a:solidFill>
                <a:latin typeface="Open Sans" pitchFamily="6" charset="0"/>
                <a:ea typeface="MS PGothic" panose="020B0600070205080204" pitchFamily="34" charset="-128"/>
                <a:cs typeface="Open Sans" pitchFamily="6" charset="0"/>
              </a:defRPr>
            </a:lvl1pPr>
            <a:lvl2pPr marL="742950" indent="-285750">
              <a:lnSpc>
                <a:spcPct val="90000"/>
              </a:lnSpc>
              <a:spcBef>
                <a:spcPts val="463"/>
              </a:spcBef>
              <a:buFont typeface="Arial" panose="020B0604020202020204" pitchFamily="34" charset="0"/>
              <a:buChar char="•"/>
              <a:defRPr sz="2200">
                <a:solidFill>
                  <a:srgbClr val="1E3268"/>
                </a:solidFill>
                <a:latin typeface="Open Sans Light" pitchFamily="6" charset="0"/>
                <a:ea typeface="MS PGothic" panose="020B0600070205080204" pitchFamily="34" charset="-128"/>
                <a:cs typeface="Open Sans Light" pitchFamily="6" charset="0"/>
              </a:defRPr>
            </a:lvl2pPr>
            <a:lvl3pPr marL="1143000" indent="-228600">
              <a:lnSpc>
                <a:spcPct val="90000"/>
              </a:lnSpc>
              <a:spcBef>
                <a:spcPts val="463"/>
              </a:spcBef>
              <a:buFont typeface="Arial" panose="020B0604020202020204" pitchFamily="34" charset="0"/>
              <a:buChar char="•"/>
              <a:defRPr>
                <a:solidFill>
                  <a:srgbClr val="1E3268"/>
                </a:solidFill>
                <a:latin typeface="Open Sans Light" pitchFamily="6" charset="0"/>
                <a:ea typeface="Open Sans Light" pitchFamily="6" charset="0"/>
                <a:cs typeface="Open Sans Light" pitchFamily="6" charset="0"/>
              </a:defRPr>
            </a:lvl3pPr>
            <a:lvl4pPr marL="1600200" indent="-228600">
              <a:lnSpc>
                <a:spcPct val="90000"/>
              </a:lnSpc>
              <a:spcBef>
                <a:spcPts val="463"/>
              </a:spcBef>
              <a:buFont typeface="Arial" panose="020B0604020202020204" pitchFamily="34" charset="0"/>
              <a:buChar char="•"/>
              <a:defRPr sz="1700">
                <a:solidFill>
                  <a:srgbClr val="1E3268"/>
                </a:solidFill>
                <a:latin typeface="Open Sans Light" pitchFamily="6" charset="0"/>
                <a:ea typeface="Open Sans Light" pitchFamily="6" charset="0"/>
                <a:cs typeface="Open Sans Light" pitchFamily="6" charset="0"/>
              </a:defRPr>
            </a:lvl4pPr>
            <a:lvl5pPr marL="2057400" indent="-228600">
              <a:lnSpc>
                <a:spcPct val="90000"/>
              </a:lnSpc>
              <a:spcBef>
                <a:spcPts val="463"/>
              </a:spcBef>
              <a:buFont typeface="Arial" panose="020B0604020202020204" pitchFamily="34" charset="0"/>
              <a:buChar char="•"/>
              <a:defRPr sz="1700">
                <a:solidFill>
                  <a:srgbClr val="1E3268"/>
                </a:solidFill>
                <a:latin typeface="Open Sans Light" pitchFamily="6" charset="0"/>
                <a:ea typeface="Open Sans Light" pitchFamily="6" charset="0"/>
                <a:cs typeface="Open Sans Light" pitchFamily="6" charset="0"/>
              </a:defRPr>
            </a:lvl5pPr>
            <a:lvl6pPr marL="2514600" indent="-228600" defTabSz="841375" eaLnBrk="0" fontAlgn="base" hangingPunct="0">
              <a:lnSpc>
                <a:spcPct val="90000"/>
              </a:lnSpc>
              <a:spcBef>
                <a:spcPts val="463"/>
              </a:spcBef>
              <a:spcAft>
                <a:spcPct val="0"/>
              </a:spcAft>
              <a:buFont typeface="Arial" panose="020B0604020202020204" pitchFamily="34" charset="0"/>
              <a:buChar char="•"/>
              <a:defRPr sz="1700">
                <a:solidFill>
                  <a:srgbClr val="1E3268"/>
                </a:solidFill>
                <a:latin typeface="Open Sans Light" pitchFamily="6" charset="0"/>
                <a:ea typeface="Open Sans Light" pitchFamily="6" charset="0"/>
                <a:cs typeface="Open Sans Light" pitchFamily="6" charset="0"/>
              </a:defRPr>
            </a:lvl6pPr>
            <a:lvl7pPr marL="2971800" indent="-228600" defTabSz="841375" eaLnBrk="0" fontAlgn="base" hangingPunct="0">
              <a:lnSpc>
                <a:spcPct val="90000"/>
              </a:lnSpc>
              <a:spcBef>
                <a:spcPts val="463"/>
              </a:spcBef>
              <a:spcAft>
                <a:spcPct val="0"/>
              </a:spcAft>
              <a:buFont typeface="Arial" panose="020B0604020202020204" pitchFamily="34" charset="0"/>
              <a:buChar char="•"/>
              <a:defRPr sz="1700">
                <a:solidFill>
                  <a:srgbClr val="1E3268"/>
                </a:solidFill>
                <a:latin typeface="Open Sans Light" pitchFamily="6" charset="0"/>
                <a:ea typeface="Open Sans Light" pitchFamily="6" charset="0"/>
                <a:cs typeface="Open Sans Light" pitchFamily="6" charset="0"/>
              </a:defRPr>
            </a:lvl7pPr>
            <a:lvl8pPr marL="3429000" indent="-228600" defTabSz="841375" eaLnBrk="0" fontAlgn="base" hangingPunct="0">
              <a:lnSpc>
                <a:spcPct val="90000"/>
              </a:lnSpc>
              <a:spcBef>
                <a:spcPts val="463"/>
              </a:spcBef>
              <a:spcAft>
                <a:spcPct val="0"/>
              </a:spcAft>
              <a:buFont typeface="Arial" panose="020B0604020202020204" pitchFamily="34" charset="0"/>
              <a:buChar char="•"/>
              <a:defRPr sz="1700">
                <a:solidFill>
                  <a:srgbClr val="1E3268"/>
                </a:solidFill>
                <a:latin typeface="Open Sans Light" pitchFamily="6" charset="0"/>
                <a:ea typeface="Open Sans Light" pitchFamily="6" charset="0"/>
                <a:cs typeface="Open Sans Light" pitchFamily="6" charset="0"/>
              </a:defRPr>
            </a:lvl8pPr>
            <a:lvl9pPr marL="3886200" indent="-228600" defTabSz="841375" eaLnBrk="0" fontAlgn="base" hangingPunct="0">
              <a:lnSpc>
                <a:spcPct val="90000"/>
              </a:lnSpc>
              <a:spcBef>
                <a:spcPts val="463"/>
              </a:spcBef>
              <a:spcAft>
                <a:spcPct val="0"/>
              </a:spcAft>
              <a:buFont typeface="Arial" panose="020B0604020202020204" pitchFamily="34" charset="0"/>
              <a:buChar char="•"/>
              <a:defRPr sz="1700">
                <a:solidFill>
                  <a:srgbClr val="1E3268"/>
                </a:solidFill>
                <a:latin typeface="Open Sans Light" pitchFamily="6" charset="0"/>
                <a:ea typeface="Open Sans Light" pitchFamily="6" charset="0"/>
                <a:cs typeface="Open Sans Light" pitchFamily="6" charset="0"/>
              </a:defRPr>
            </a:lvl9pPr>
          </a:lstStyle>
          <a:p>
            <a:pPr marL="457200" indent="-457200">
              <a:lnSpc>
                <a:spcPct val="100000"/>
              </a:lnSpc>
              <a:spcBef>
                <a:spcPct val="0"/>
              </a:spcBef>
              <a:defRPr/>
            </a:pPr>
            <a:r>
              <a:rPr lang="en-US" altLang="en-US" sz="2800" b="0" dirty="0">
                <a:solidFill>
                  <a:schemeClr val="tx1"/>
                </a:solidFill>
              </a:rPr>
              <a:t>Foot care education</a:t>
            </a:r>
          </a:p>
          <a:p>
            <a:pPr marL="342900" indent="-342900">
              <a:lnSpc>
                <a:spcPct val="100000"/>
              </a:lnSpc>
              <a:spcBef>
                <a:spcPct val="0"/>
              </a:spcBef>
              <a:defRPr/>
            </a:pPr>
            <a:endParaRPr lang="en-US" altLang="en-US" sz="2000" b="0" dirty="0">
              <a:solidFill>
                <a:schemeClr val="tx1"/>
              </a:solidFill>
            </a:endParaRPr>
          </a:p>
          <a:p>
            <a:pPr marL="457200" indent="-457200">
              <a:lnSpc>
                <a:spcPct val="100000"/>
              </a:lnSpc>
              <a:spcBef>
                <a:spcPct val="0"/>
              </a:spcBef>
              <a:defRPr/>
            </a:pPr>
            <a:r>
              <a:rPr lang="en-US" altLang="en-US" sz="2800" b="0" dirty="0">
                <a:solidFill>
                  <a:schemeClr val="tx1"/>
                </a:solidFill>
              </a:rPr>
              <a:t>Professionally-fitted footwear</a:t>
            </a:r>
          </a:p>
        </p:txBody>
      </p:sp>
      <p:sp>
        <p:nvSpPr>
          <p:cNvPr id="16" name="Down Arrow 18"/>
          <p:cNvSpPr/>
          <p:nvPr/>
        </p:nvSpPr>
        <p:spPr>
          <a:xfrm rot="16200000">
            <a:off x="5117369" y="2222687"/>
            <a:ext cx="803467" cy="1134027"/>
          </a:xfrm>
          <a:prstGeom prst="downArrow">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CA" sz="2800">
              <a:latin typeface="Open Sans"/>
              <a:cs typeface="Open Sans"/>
            </a:endParaRPr>
          </a:p>
        </p:txBody>
      </p:sp>
      <p:sp>
        <p:nvSpPr>
          <p:cNvPr id="32784" name="Rectangle 11"/>
          <p:cNvSpPr>
            <a:spLocks noChangeArrowheads="1"/>
          </p:cNvSpPr>
          <p:nvPr/>
        </p:nvSpPr>
        <p:spPr bwMode="auto">
          <a:xfrm>
            <a:off x="6289676" y="4087814"/>
            <a:ext cx="412591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buFont typeface="Arial" charset="0"/>
              <a:buChar char="•"/>
            </a:pPr>
            <a:r>
              <a:rPr lang="en-US" altLang="en-US" sz="2800">
                <a:latin typeface="Open Sans" charset="0"/>
              </a:rPr>
              <a:t>Prompt referral to interprofessional team with expertise in foot ulcers</a:t>
            </a:r>
            <a:endParaRPr lang="en-US" altLang="en-US" sz="2800" i="1">
              <a:latin typeface="Open Sans" charset="0"/>
            </a:endParaRPr>
          </a:p>
        </p:txBody>
      </p:sp>
      <p:sp>
        <p:nvSpPr>
          <p:cNvPr id="19" name="Down Arrow 21"/>
          <p:cNvSpPr/>
          <p:nvPr/>
        </p:nvSpPr>
        <p:spPr>
          <a:xfrm rot="16200000">
            <a:off x="5138116" y="4168934"/>
            <a:ext cx="803467" cy="1134027"/>
          </a:xfrm>
          <a:prstGeom prst="downArrow">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CA" sz="2800">
              <a:latin typeface="Open Sans"/>
              <a:cs typeface="Open Sans"/>
            </a:endParaRPr>
          </a:p>
        </p:txBody>
      </p:sp>
      <p:sp>
        <p:nvSpPr>
          <p:cNvPr id="32788" name="TextBox 26"/>
          <p:cNvSpPr txBox="1">
            <a:spLocks noChangeArrowheads="1"/>
          </p:cNvSpPr>
          <p:nvPr/>
        </p:nvSpPr>
        <p:spPr bwMode="auto">
          <a:xfrm>
            <a:off x="2528889" y="4303714"/>
            <a:ext cx="18367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eaLnBrk="1" hangingPunct="1"/>
            <a:r>
              <a:rPr lang="en-US" altLang="en-US" sz="2800">
                <a:latin typeface="Open Sans" charset="0"/>
              </a:rPr>
              <a:t>If ulcer develops</a:t>
            </a:r>
          </a:p>
        </p:txBody>
      </p:sp>
    </p:spTree>
    <p:extLst>
      <p:ext uri="{BB962C8B-B14F-4D97-AF65-F5344CB8AC3E}">
        <p14:creationId xmlns:p14="http://schemas.microsoft.com/office/powerpoint/2010/main" val="3009262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Wound Classification</a:t>
            </a:r>
          </a:p>
        </p:txBody>
      </p:sp>
      <p:sp>
        <p:nvSpPr>
          <p:cNvPr id="3" name="Content Placeholder 2"/>
          <p:cNvSpPr>
            <a:spLocks noGrp="1"/>
          </p:cNvSpPr>
          <p:nvPr>
            <p:ph idx="1"/>
          </p:nvPr>
        </p:nvSpPr>
        <p:spPr>
          <a:xfrm>
            <a:off x="677334" y="1815921"/>
            <a:ext cx="8596668" cy="4225441"/>
          </a:xfrm>
        </p:spPr>
        <p:txBody>
          <a:bodyPr>
            <a:normAutofit/>
          </a:bodyPr>
          <a:lstStyle/>
          <a:p>
            <a:pPr marL="0" indent="0">
              <a:buNone/>
            </a:pPr>
            <a:r>
              <a:rPr lang="en-US" sz="3200" dirty="0">
                <a:solidFill>
                  <a:schemeClr val="accent5">
                    <a:lumMod val="75000"/>
                  </a:schemeClr>
                </a:solidFill>
              </a:rPr>
              <a:t>Texas System </a:t>
            </a:r>
            <a:r>
              <a:rPr lang="en-US" sz="3200" dirty="0"/>
              <a:t>and the </a:t>
            </a:r>
            <a:r>
              <a:rPr lang="en-US" sz="3200" dirty="0">
                <a:solidFill>
                  <a:schemeClr val="accent5">
                    <a:lumMod val="75000"/>
                  </a:schemeClr>
                </a:solidFill>
              </a:rPr>
              <a:t>SAD System</a:t>
            </a:r>
            <a:r>
              <a:rPr lang="en-US" sz="3200" dirty="0"/>
              <a:t>. Both of these classifications include Depth Infection Ischemia which are considered important predictors for outcome and treatment. </a:t>
            </a:r>
          </a:p>
          <a:p>
            <a:pPr marL="0" indent="0">
              <a:buNone/>
            </a:pPr>
            <a:r>
              <a:rPr lang="en-US" sz="3200" dirty="0"/>
              <a:t>the </a:t>
            </a:r>
            <a:r>
              <a:rPr lang="en-US" sz="3200" dirty="0" err="1">
                <a:solidFill>
                  <a:schemeClr val="accent5">
                    <a:lumMod val="75000"/>
                  </a:schemeClr>
                </a:solidFill>
              </a:rPr>
              <a:t>Meggit</a:t>
            </a:r>
            <a:r>
              <a:rPr lang="en-US" sz="3200" dirty="0">
                <a:solidFill>
                  <a:schemeClr val="accent5">
                    <a:lumMod val="75000"/>
                  </a:schemeClr>
                </a:solidFill>
              </a:rPr>
              <a:t>-Wagner System </a:t>
            </a:r>
            <a:r>
              <a:rPr lang="en-US" sz="3200" dirty="0"/>
              <a:t>is still the most widely known and used system throughout the world.</a:t>
            </a:r>
          </a:p>
        </p:txBody>
      </p:sp>
    </p:spTree>
    <p:extLst>
      <p:ext uri="{BB962C8B-B14F-4D97-AF65-F5344CB8AC3E}">
        <p14:creationId xmlns:p14="http://schemas.microsoft.com/office/powerpoint/2010/main" val="766355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4546"/>
            <a:ext cx="8596668" cy="1184857"/>
          </a:xfrm>
        </p:spPr>
        <p:txBody>
          <a:bodyPr>
            <a:normAutofit/>
          </a:bodyPr>
          <a:lstStyle/>
          <a:p>
            <a:r>
              <a:rPr lang="en-US" dirty="0">
                <a:solidFill>
                  <a:schemeClr val="accent2">
                    <a:lumMod val="75000"/>
                  </a:schemeClr>
                </a:solidFill>
              </a:rPr>
              <a:t>The Wagner Ulcer Classification System </a:t>
            </a:r>
          </a:p>
        </p:txBody>
      </p:sp>
      <p:sp>
        <p:nvSpPr>
          <p:cNvPr id="5" name="AutoShape 4" descr="Grade"/>
          <p:cNvSpPr>
            <a:spLocks noGrp="1" noChangeAspect="1" noChangeArrowheads="1"/>
          </p:cNvSpPr>
          <p:nvPr>
            <p:ph idx="1"/>
          </p:nvPr>
        </p:nvSpPr>
        <p:spPr bwMode="auto">
          <a:xfrm>
            <a:off x="489397" y="1120462"/>
            <a:ext cx="8784605" cy="49209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lnSpcReduction="10000"/>
          </a:bodyPr>
          <a:lstStyle/>
          <a:p>
            <a:pPr fontAlgn="base"/>
            <a:r>
              <a:rPr lang="en-US" sz="2800" dirty="0"/>
              <a:t>0: no exposed sores; a healed sore may be present.</a:t>
            </a:r>
          </a:p>
          <a:p>
            <a:pPr fontAlgn="base"/>
            <a:r>
              <a:rPr lang="en-US" sz="2800" dirty="0"/>
              <a:t>1: an ulcer that is only superficial and doesn’t reach deeper levels</a:t>
            </a:r>
          </a:p>
          <a:p>
            <a:pPr fontAlgn="base"/>
            <a:r>
              <a:rPr lang="en-US" sz="2800" dirty="0"/>
              <a:t>2: a deeper ulcer that has spread to a tendon, bone, or joint capsule</a:t>
            </a:r>
          </a:p>
          <a:p>
            <a:pPr fontAlgn="base"/>
            <a:r>
              <a:rPr lang="en-US" sz="2800" dirty="0"/>
              <a:t>3: involvement of deeper tissues, abscess, osteomyelitis</a:t>
            </a:r>
          </a:p>
          <a:p>
            <a:pPr fontAlgn="base"/>
            <a:r>
              <a:rPr lang="en-US" sz="2800" dirty="0"/>
              <a:t>4: gangrene affecting the forefoot or heel in any way</a:t>
            </a:r>
          </a:p>
          <a:p>
            <a:pPr fontAlgn="base"/>
            <a:r>
              <a:rPr lang="en-US" sz="2800" dirty="0"/>
              <a:t>5: a foot with significant gangrenous involvement</a:t>
            </a:r>
          </a:p>
          <a:p>
            <a:endParaRPr lang="en-US" dirty="0"/>
          </a:p>
        </p:txBody>
      </p:sp>
    </p:spTree>
    <p:extLst>
      <p:ext uri="{BB962C8B-B14F-4D97-AF65-F5344CB8AC3E}">
        <p14:creationId xmlns:p14="http://schemas.microsoft.com/office/powerpoint/2010/main" val="2820815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972" y="914401"/>
            <a:ext cx="9234151" cy="4172754"/>
          </a:xfrm>
        </p:spPr>
      </p:pic>
    </p:spTree>
    <p:extLst>
      <p:ext uri="{BB962C8B-B14F-4D97-AF65-F5344CB8AC3E}">
        <p14:creationId xmlns:p14="http://schemas.microsoft.com/office/powerpoint/2010/main" val="3585290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Grp="1"/>
          </p:cNvSpPr>
          <p:nvPr>
            <p:ph type="title" idx="4294967295"/>
          </p:nvPr>
        </p:nvSpPr>
        <p:spPr>
          <a:xfrm>
            <a:off x="677334" y="119270"/>
            <a:ext cx="8596668" cy="1811130"/>
          </a:xfrm>
        </p:spPr>
        <p:txBody>
          <a:bodyPr/>
          <a:lstStyle/>
          <a:p>
            <a:r>
              <a:rPr lang="en-CA" altLang="en-US" dirty="0">
                <a:solidFill>
                  <a:schemeClr val="accent2">
                    <a:lumMod val="75000"/>
                  </a:schemeClr>
                </a:solidFill>
                <a:ea typeface="MS PGothic" charset="-128"/>
              </a:rPr>
              <a:t>University of Texas Diabetic Wound Classiﬁcation System</a:t>
            </a:r>
          </a:p>
        </p:txBody>
      </p:sp>
      <p:sp>
        <p:nvSpPr>
          <p:cNvPr id="33794" name="Rectangle 5"/>
          <p:cNvSpPr>
            <a:spLocks noChangeArrowheads="1"/>
          </p:cNvSpPr>
          <p:nvPr/>
        </p:nvSpPr>
        <p:spPr bwMode="auto">
          <a:xfrm>
            <a:off x="-2460625" y="1265601"/>
            <a:ext cx="184731"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br>
              <a:rPr lang="en-US" altLang="en-US" sz="1700"/>
            </a:br>
            <a:endParaRPr lang="en-US" altLang="en-US" sz="1700"/>
          </a:p>
          <a:p>
            <a:endParaRPr lang="en-US" altLang="en-US" sz="1700"/>
          </a:p>
        </p:txBody>
      </p:sp>
      <p:graphicFrame>
        <p:nvGraphicFramePr>
          <p:cNvPr id="181444" name="Group 196"/>
          <p:cNvGraphicFramePr>
            <a:graphicFrameLocks noGrp="1"/>
          </p:cNvGraphicFramePr>
          <p:nvPr/>
        </p:nvGraphicFramePr>
        <p:xfrm>
          <a:off x="677334" y="1576458"/>
          <a:ext cx="8640416" cy="4280445"/>
        </p:xfrm>
        <a:graphic>
          <a:graphicData uri="http://schemas.openxmlformats.org/drawingml/2006/table">
            <a:tbl>
              <a:tblPr/>
              <a:tblGrid>
                <a:gridCol w="1468381">
                  <a:extLst>
                    <a:ext uri="{9D8B030D-6E8A-4147-A177-3AD203B41FA5}">
                      <a16:colId xmlns:a16="http://schemas.microsoft.com/office/drawing/2014/main" val="20000"/>
                    </a:ext>
                  </a:extLst>
                </a:gridCol>
                <a:gridCol w="1964919">
                  <a:extLst>
                    <a:ext uri="{9D8B030D-6E8A-4147-A177-3AD203B41FA5}">
                      <a16:colId xmlns:a16="http://schemas.microsoft.com/office/drawing/2014/main" val="20001"/>
                    </a:ext>
                  </a:extLst>
                </a:gridCol>
                <a:gridCol w="2141321">
                  <a:extLst>
                    <a:ext uri="{9D8B030D-6E8A-4147-A177-3AD203B41FA5}">
                      <a16:colId xmlns:a16="http://schemas.microsoft.com/office/drawing/2014/main" val="20002"/>
                    </a:ext>
                  </a:extLst>
                </a:gridCol>
                <a:gridCol w="1497780">
                  <a:extLst>
                    <a:ext uri="{9D8B030D-6E8A-4147-A177-3AD203B41FA5}">
                      <a16:colId xmlns:a16="http://schemas.microsoft.com/office/drawing/2014/main" val="20003"/>
                    </a:ext>
                  </a:extLst>
                </a:gridCol>
                <a:gridCol w="1568015">
                  <a:extLst>
                    <a:ext uri="{9D8B030D-6E8A-4147-A177-3AD203B41FA5}">
                      <a16:colId xmlns:a16="http://schemas.microsoft.com/office/drawing/2014/main" val="20004"/>
                    </a:ext>
                  </a:extLst>
                </a:gridCol>
              </a:tblGrid>
              <a:tr h="47307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FFFF"/>
                          </a:solidFill>
                          <a:effectLst/>
                          <a:latin typeface="Calibri" charset="0"/>
                          <a:ea typeface="MS PGothic" charset="-128"/>
                        </a:rPr>
                        <a:t>Stage</a:t>
                      </a:r>
                      <a:endParaRPr kumimoji="0" lang="en-US" altLang="en-US" sz="2000" b="0" i="0" u="none" strike="noStrike" cap="none" normalizeH="0" baseline="0" dirty="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gridSpan="4">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just"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FFFFFF"/>
                          </a:solidFill>
                          <a:effectLst/>
                          <a:latin typeface="Calibri" charset="0"/>
                          <a:ea typeface="MS PGothic" charset="-128"/>
                        </a:rPr>
                        <a:t>Grade</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000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t" latinLnBrk="0" hangingPunct="0">
                        <a:lnSpc>
                          <a:spcPct val="100000"/>
                        </a:lnSpc>
                        <a:spcBef>
                          <a:spcPct val="0"/>
                        </a:spcBef>
                        <a:spcAft>
                          <a:spcPct val="0"/>
                        </a:spcAft>
                        <a:buClrTx/>
                        <a:buSzTx/>
                        <a:buFontTx/>
                        <a:buNone/>
                        <a:tabLst/>
                      </a:pPr>
                      <a:br>
                        <a:rPr kumimoji="0" lang="en-US" altLang="en-US" sz="2000" b="0" i="0" u="none" strike="noStrike" cap="none" normalizeH="0" baseline="0">
                          <a:ln>
                            <a:noFill/>
                          </a:ln>
                          <a:solidFill>
                            <a:srgbClr val="000000"/>
                          </a:solidFill>
                          <a:effectLst/>
                          <a:latin typeface="Calibri" charset="0"/>
                          <a:ea typeface="MS PGothic" charset="-128"/>
                        </a:rPr>
                      </a:b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charset="0"/>
                          <a:ea typeface="MS PGothic" charset="-128"/>
                        </a:rPr>
                        <a:t>0</a:t>
                      </a:r>
                      <a:endParaRPr kumimoji="0" lang="en-US" altLang="en-US" sz="2000" b="1"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charset="0"/>
                          <a:ea typeface="MS PGothic" charset="-128"/>
                        </a:rPr>
                        <a:t>I</a:t>
                      </a:r>
                      <a:endParaRPr kumimoji="0" lang="en-US" altLang="en-US" sz="2000" b="1"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Open Sans" charset="0"/>
                          <a:ea typeface="MS PGothic" charset="-128"/>
                        </a:rPr>
                        <a:t>II</a:t>
                      </a: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Open Sans" charset="0"/>
                          <a:ea typeface="MS PGothic" charset="-128"/>
                        </a:rPr>
                        <a:t>III</a:t>
                      </a: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val="10001"/>
                  </a:ext>
                </a:extLst>
              </a:tr>
              <a:tr h="13096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Calibri" charset="0"/>
                          <a:ea typeface="MS PGothic" charset="-128"/>
                        </a:rPr>
                        <a:t>A (no infection or ischemia)</a:t>
                      </a:r>
                      <a:endParaRPr kumimoji="0" lang="en-US" altLang="en-US" sz="2000" b="1" i="0" u="none" strike="noStrike" cap="none" normalizeH="0" baseline="0" dirty="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Pre- or post-ulcerative lesion completely epithelialized</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Superficial wound not involving tendon, capsule, or bone</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Wound penetrating to tendon or capsule</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Wound penetrating to bone or joint</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52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charset="0"/>
                          <a:ea typeface="MS PGothic" charset="-128"/>
                        </a:rPr>
                        <a:t>B</a:t>
                      </a:r>
                      <a:endParaRPr kumimoji="0" lang="en-US" altLang="en-US" sz="2000" b="1"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val="10003"/>
                  </a:ext>
                </a:extLst>
              </a:tr>
              <a:tr h="3952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charset="0"/>
                          <a:ea typeface="MS PGothic" charset="-128"/>
                        </a:rPr>
                        <a:t>C</a:t>
                      </a:r>
                      <a:endParaRPr kumimoji="0" lang="en-US" altLang="en-US" sz="2000" b="1"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0048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charset="0"/>
                          <a:ea typeface="MS PGothic" charset="-128"/>
                        </a:rPr>
                        <a:t>D</a:t>
                      </a:r>
                      <a:endParaRPr kumimoji="0" lang="en-US" altLang="en-US" sz="2000" b="1"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 and 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 and 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charset="0"/>
                          <a:ea typeface="MS PGothic" charset="-128"/>
                        </a:rPr>
                        <a:t>Infection and ischemia</a:t>
                      </a:r>
                      <a:endParaRPr kumimoji="0" lang="en-US" altLang="en-US" sz="2000" b="0" i="0" u="none" strike="noStrike" cap="none" normalizeH="0" baseline="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Calibri" charset="0"/>
                          <a:ea typeface="MS PGothic" charset="-128"/>
                        </a:rPr>
                        <a:t>Infection and ischemia</a:t>
                      </a:r>
                      <a:endParaRPr kumimoji="0" lang="en-US" altLang="en-US" sz="2000" b="0" i="0" u="none" strike="noStrike" cap="none" normalizeH="0" baseline="0" dirty="0">
                        <a:ln>
                          <a:noFill/>
                        </a:ln>
                        <a:solidFill>
                          <a:schemeClr val="tx1"/>
                        </a:solidFill>
                        <a:effectLst/>
                        <a:latin typeface="Open Sans" charset="0"/>
                        <a:ea typeface="MS PGothic" charset="-128"/>
                      </a:endParaRPr>
                    </a:p>
                  </a:txBody>
                  <a:tcPr marT="45457" marB="4545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9EBF5"/>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16865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Treatment</a:t>
            </a:r>
          </a:p>
        </p:txBody>
      </p:sp>
      <p:sp>
        <p:nvSpPr>
          <p:cNvPr id="3" name="Content Placeholder 2"/>
          <p:cNvSpPr>
            <a:spLocks noGrp="1"/>
          </p:cNvSpPr>
          <p:nvPr>
            <p:ph idx="1"/>
          </p:nvPr>
        </p:nvSpPr>
        <p:spPr/>
        <p:txBody>
          <a:bodyPr>
            <a:normAutofit/>
          </a:bodyPr>
          <a:lstStyle/>
          <a:p>
            <a:r>
              <a:rPr lang="en-US" altLang="en-US" sz="3200" dirty="0">
                <a:solidFill>
                  <a:srgbClr val="203864"/>
                </a:solidFill>
                <a:ea typeface="MS PGothic" charset="-128"/>
              </a:rPr>
              <a:t>Prevention through education</a:t>
            </a:r>
          </a:p>
          <a:p>
            <a:r>
              <a:rPr lang="en-US" altLang="en-US" sz="3200" dirty="0">
                <a:solidFill>
                  <a:srgbClr val="203864"/>
                </a:solidFill>
                <a:ea typeface="MS PGothic" charset="-128"/>
              </a:rPr>
              <a:t>Proper risk assessment</a:t>
            </a:r>
          </a:p>
          <a:p>
            <a:r>
              <a:rPr lang="en-US" altLang="en-US" sz="3200" dirty="0">
                <a:solidFill>
                  <a:srgbClr val="203864"/>
                </a:solidFill>
                <a:ea typeface="MS PGothic" charset="-128"/>
              </a:rPr>
              <a:t>Early and aggressive treatment</a:t>
            </a:r>
            <a:endParaRPr lang="en-US" sz="3200" dirty="0"/>
          </a:p>
        </p:txBody>
      </p:sp>
    </p:spTree>
    <p:extLst>
      <p:ext uri="{BB962C8B-B14F-4D97-AF65-F5344CB8AC3E}">
        <p14:creationId xmlns:p14="http://schemas.microsoft.com/office/powerpoint/2010/main" val="1500289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chemeClr val="accent2">
                    <a:lumMod val="75000"/>
                  </a:schemeClr>
                </a:solidFill>
              </a:rPr>
              <a:t>Epidemiology</a:t>
            </a:r>
            <a:br>
              <a:rPr lang="en-US" dirty="0"/>
            </a:br>
            <a:endParaRPr lang="en-US" dirty="0"/>
          </a:p>
        </p:txBody>
      </p:sp>
      <p:sp>
        <p:nvSpPr>
          <p:cNvPr id="6" name="Content Placeholder 5"/>
          <p:cNvSpPr>
            <a:spLocks noGrp="1"/>
          </p:cNvSpPr>
          <p:nvPr>
            <p:ph idx="1"/>
          </p:nvPr>
        </p:nvSpPr>
        <p:spPr>
          <a:xfrm>
            <a:off x="677334" y="1764407"/>
            <a:ext cx="8596668" cy="4276956"/>
          </a:xfrm>
        </p:spPr>
        <p:txBody>
          <a:bodyPr>
            <a:noAutofit/>
          </a:bodyPr>
          <a:lstStyle/>
          <a:p>
            <a:pPr marL="0" indent="0">
              <a:buNone/>
            </a:pPr>
            <a:r>
              <a:rPr lang="en-US" sz="3600" dirty="0"/>
              <a:t>A diabetic foot ulcer will occur in </a:t>
            </a:r>
            <a:r>
              <a:rPr lang="en-US" sz="3600" dirty="0">
                <a:solidFill>
                  <a:srgbClr val="C00000"/>
                </a:solidFill>
              </a:rPr>
              <a:t>15 </a:t>
            </a:r>
            <a:r>
              <a:rPr lang="en-US" sz="3600" dirty="0"/>
              <a:t>to </a:t>
            </a:r>
            <a:r>
              <a:rPr lang="en-US" sz="3600" dirty="0">
                <a:solidFill>
                  <a:srgbClr val="C00000"/>
                </a:solidFill>
              </a:rPr>
              <a:t>25% </a:t>
            </a:r>
            <a:r>
              <a:rPr lang="en-US" sz="3600" dirty="0"/>
              <a:t>of persons with diabetes mellitus throughout the course of their lives. The frequency of diabetic foot ulcers is certain to rise as the number of people newly diagnosed with diabetes rises each year.</a:t>
            </a:r>
          </a:p>
        </p:txBody>
      </p:sp>
    </p:spTree>
    <p:extLst>
      <p:ext uri="{BB962C8B-B14F-4D97-AF65-F5344CB8AC3E}">
        <p14:creationId xmlns:p14="http://schemas.microsoft.com/office/powerpoint/2010/main" val="2757614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63639" y="340576"/>
            <a:ext cx="8617179" cy="676855"/>
          </a:xfrm>
        </p:spPr>
        <p:txBody>
          <a:bodyPr>
            <a:normAutofit fontScale="90000"/>
          </a:bodyPr>
          <a:lstStyle/>
          <a:p>
            <a:r>
              <a:rPr lang="en-US" b="1" dirty="0">
                <a:solidFill>
                  <a:schemeClr val="accent2">
                    <a:lumMod val="75000"/>
                  </a:schemeClr>
                </a:solidFill>
              </a:rPr>
              <a:t> Treatment</a:t>
            </a:r>
            <a:br>
              <a:rPr lang="en-US" b="1" dirty="0"/>
            </a:br>
            <a:endParaRPr lang="en-US" dirty="0"/>
          </a:p>
        </p:txBody>
      </p:sp>
      <p:sp>
        <p:nvSpPr>
          <p:cNvPr id="9" name="Content Placeholder 8"/>
          <p:cNvSpPr>
            <a:spLocks noGrp="1"/>
          </p:cNvSpPr>
          <p:nvPr>
            <p:ph idx="1"/>
          </p:nvPr>
        </p:nvSpPr>
        <p:spPr>
          <a:xfrm>
            <a:off x="463639" y="1184857"/>
            <a:ext cx="8810363" cy="4817870"/>
          </a:xfrm>
        </p:spPr>
        <p:txBody>
          <a:bodyPr>
            <a:normAutofit lnSpcReduction="10000"/>
          </a:bodyPr>
          <a:lstStyle/>
          <a:p>
            <a:pPr marL="0" indent="0">
              <a:buNone/>
            </a:pPr>
            <a:r>
              <a:rPr lang="en-US" sz="2400" dirty="0">
                <a:solidFill>
                  <a:srgbClr val="002060"/>
                </a:solidFill>
                <a:effectLst>
                  <a:outerShdw blurRad="38100" dist="38100" dir="2700000" algn="tl">
                    <a:srgbClr val="000000">
                      <a:alpha val="43137"/>
                    </a:srgbClr>
                  </a:outerShdw>
                </a:effectLst>
              </a:rPr>
              <a:t>Treating diabetic foot ulcer is an art </a:t>
            </a:r>
            <a:r>
              <a:rPr lang="en-US" sz="2400" dirty="0">
                <a:solidFill>
                  <a:srgbClr val="002060"/>
                </a:solidFill>
              </a:rPr>
              <a:t>and involves multiple </a:t>
            </a:r>
          </a:p>
          <a:p>
            <a:pPr marL="0" indent="0">
              <a:buNone/>
            </a:pPr>
            <a:r>
              <a:rPr lang="en-US" sz="2400" dirty="0">
                <a:solidFill>
                  <a:srgbClr val="002060"/>
                </a:solidFill>
              </a:rPr>
              <a:t>specialties. </a:t>
            </a:r>
            <a:r>
              <a:rPr lang="en-US" sz="2400" dirty="0"/>
              <a:t>The essential team members are physicians, </a:t>
            </a:r>
          </a:p>
          <a:p>
            <a:pPr marL="0" indent="0">
              <a:buNone/>
            </a:pPr>
            <a:r>
              <a:rPr lang="en-US" sz="2400" dirty="0"/>
              <a:t>chiropodist, orthopedics, radiologist, and vascular surgeon. </a:t>
            </a:r>
          </a:p>
          <a:p>
            <a:pPr marL="0" indent="0">
              <a:buNone/>
            </a:pPr>
            <a:r>
              <a:rPr lang="en-US" sz="2400" dirty="0"/>
              <a:t>The focus would be ensuring </a:t>
            </a:r>
            <a:r>
              <a:rPr lang="en-US" sz="2400" dirty="0">
                <a:solidFill>
                  <a:schemeClr val="accent4">
                    <a:lumMod val="75000"/>
                  </a:schemeClr>
                </a:solidFill>
              </a:rPr>
              <a:t>targeted HbA1c</a:t>
            </a:r>
            <a:r>
              <a:rPr lang="en-US" sz="2400" dirty="0"/>
              <a:t>, </a:t>
            </a:r>
          </a:p>
          <a:p>
            <a:pPr marL="0" indent="0">
              <a:buNone/>
            </a:pPr>
            <a:r>
              <a:rPr lang="en-US" sz="2400" dirty="0">
                <a:solidFill>
                  <a:schemeClr val="accent4">
                    <a:lumMod val="75000"/>
                  </a:schemeClr>
                </a:solidFill>
              </a:rPr>
              <a:t>revascularization</a:t>
            </a:r>
            <a:r>
              <a:rPr lang="en-US" sz="2400" dirty="0"/>
              <a:t>, </a:t>
            </a:r>
            <a:r>
              <a:rPr lang="en-US" sz="2400" dirty="0">
                <a:solidFill>
                  <a:schemeClr val="accent4">
                    <a:lumMod val="75000"/>
                  </a:schemeClr>
                </a:solidFill>
              </a:rPr>
              <a:t>wound healing </a:t>
            </a:r>
            <a:r>
              <a:rPr lang="en-US" sz="2400" dirty="0"/>
              <a:t>with or without </a:t>
            </a:r>
          </a:p>
          <a:p>
            <a:pPr marL="0" indent="0">
              <a:buNone/>
            </a:pPr>
            <a:r>
              <a:rPr lang="en-US" sz="2400" dirty="0">
                <a:solidFill>
                  <a:schemeClr val="accent4">
                    <a:lumMod val="75000"/>
                  </a:schemeClr>
                </a:solidFill>
              </a:rPr>
              <a:t>debridement</a:t>
            </a:r>
            <a:r>
              <a:rPr lang="en-US" sz="2400" dirty="0"/>
              <a:t>, </a:t>
            </a:r>
            <a:r>
              <a:rPr lang="en-US" sz="2400" dirty="0">
                <a:solidFill>
                  <a:schemeClr val="accent4">
                    <a:lumMod val="75000"/>
                  </a:schemeClr>
                </a:solidFill>
              </a:rPr>
              <a:t>shading of excessive load over foot or limb</a:t>
            </a:r>
            <a:r>
              <a:rPr lang="en-US" sz="2400" dirty="0"/>
              <a:t>, and</a:t>
            </a:r>
          </a:p>
          <a:p>
            <a:pPr marL="0" indent="0">
              <a:buNone/>
            </a:pPr>
            <a:r>
              <a:rPr lang="en-US" sz="2400" dirty="0"/>
              <a:t> </a:t>
            </a:r>
            <a:r>
              <a:rPr lang="en-US" sz="2400" dirty="0">
                <a:solidFill>
                  <a:schemeClr val="accent4">
                    <a:lumMod val="75000"/>
                  </a:schemeClr>
                </a:solidFill>
              </a:rPr>
              <a:t>limiting infection </a:t>
            </a:r>
            <a:r>
              <a:rPr lang="en-US" sz="2400" dirty="0"/>
              <a:t>by antibiotics and assessment of </a:t>
            </a:r>
          </a:p>
          <a:p>
            <a:pPr marL="0" indent="0">
              <a:buNone/>
            </a:pPr>
            <a:r>
              <a:rPr lang="en-US" sz="2400" dirty="0"/>
              <a:t>complications. </a:t>
            </a:r>
            <a:r>
              <a:rPr lang="en-US" sz="2400" u="sng" dirty="0"/>
              <a:t>Focus on the patient’s education and nutrition </a:t>
            </a:r>
          </a:p>
          <a:p>
            <a:pPr marL="0" indent="0">
              <a:buNone/>
            </a:pPr>
            <a:r>
              <a:rPr lang="en-US" sz="2400" u="sng" dirty="0"/>
              <a:t>is very important in reducing recurrence of diabetic foot </a:t>
            </a:r>
          </a:p>
          <a:p>
            <a:pPr marL="0" indent="0">
              <a:buNone/>
            </a:pPr>
            <a:r>
              <a:rPr lang="en-US" sz="2400" u="sng" dirty="0"/>
              <a:t>ulcer.</a:t>
            </a:r>
          </a:p>
        </p:txBody>
      </p:sp>
    </p:spTree>
    <p:extLst>
      <p:ext uri="{BB962C8B-B14F-4D97-AF65-F5344CB8AC3E}">
        <p14:creationId xmlns:p14="http://schemas.microsoft.com/office/powerpoint/2010/main" val="3060460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7730"/>
            <a:ext cx="8596668" cy="1582670"/>
          </a:xfrm>
        </p:spPr>
        <p:txBody>
          <a:bodyPr/>
          <a:lstStyle/>
          <a:p>
            <a:r>
              <a:rPr lang="en-US" dirty="0">
                <a:solidFill>
                  <a:schemeClr val="accent2">
                    <a:lumMod val="75000"/>
                  </a:schemeClr>
                </a:solidFill>
              </a:rPr>
              <a:t>Managing Diabetic Foot Ulcers</a:t>
            </a:r>
          </a:p>
        </p:txBody>
      </p:sp>
      <p:sp>
        <p:nvSpPr>
          <p:cNvPr id="3" name="Content Placeholder 2"/>
          <p:cNvSpPr>
            <a:spLocks noGrp="1"/>
          </p:cNvSpPr>
          <p:nvPr>
            <p:ph idx="1"/>
          </p:nvPr>
        </p:nvSpPr>
        <p:spPr>
          <a:xfrm>
            <a:off x="476518" y="1558344"/>
            <a:ext cx="8797484" cy="4726545"/>
          </a:xfrm>
        </p:spPr>
        <p:txBody>
          <a:bodyPr>
            <a:normAutofit/>
          </a:bodyPr>
          <a:lstStyle/>
          <a:p>
            <a:pPr marL="0" indent="0">
              <a:buNone/>
            </a:pPr>
            <a:r>
              <a:rPr lang="en-US" sz="2800" dirty="0"/>
              <a:t>• Infection (soft tissue/cellulitis/OM)</a:t>
            </a:r>
          </a:p>
          <a:p>
            <a:pPr marL="0" indent="0">
              <a:buNone/>
            </a:pPr>
            <a:r>
              <a:rPr lang="en-US" sz="2800" dirty="0"/>
              <a:t>• Vascular supply (</a:t>
            </a:r>
            <a:r>
              <a:rPr lang="en-US" sz="2800" dirty="0" err="1"/>
              <a:t>revascularisation</a:t>
            </a:r>
            <a:r>
              <a:rPr lang="en-US" sz="2800" dirty="0"/>
              <a:t>) </a:t>
            </a:r>
          </a:p>
          <a:p>
            <a:pPr marL="0" indent="0">
              <a:buNone/>
            </a:pPr>
            <a:r>
              <a:rPr lang="en-US" sz="2800" dirty="0"/>
              <a:t>• Diabetes control (HBA1c ) </a:t>
            </a:r>
          </a:p>
          <a:p>
            <a:pPr marL="0" indent="0">
              <a:buNone/>
            </a:pPr>
            <a:r>
              <a:rPr lang="en-US" sz="2800" dirty="0"/>
              <a:t>• Dressings / </a:t>
            </a:r>
            <a:r>
              <a:rPr lang="en-US" sz="2800" dirty="0" err="1"/>
              <a:t>Oedema</a:t>
            </a:r>
            <a:r>
              <a:rPr lang="en-US" sz="2800" dirty="0"/>
              <a:t> control </a:t>
            </a:r>
          </a:p>
          <a:p>
            <a:pPr marL="0" indent="0">
              <a:buNone/>
            </a:pPr>
            <a:r>
              <a:rPr lang="en-US" sz="2800" dirty="0"/>
              <a:t>• Wound debridement (local/surgical)</a:t>
            </a:r>
          </a:p>
          <a:p>
            <a:pPr marL="0" indent="0">
              <a:buNone/>
            </a:pPr>
            <a:r>
              <a:rPr lang="en-US" sz="2800" dirty="0"/>
              <a:t>• Pressure offloading </a:t>
            </a:r>
          </a:p>
          <a:p>
            <a:pPr marL="0" indent="0">
              <a:buNone/>
            </a:pPr>
            <a:r>
              <a:rPr lang="en-US" sz="2800" dirty="0"/>
              <a:t>• Patient education </a:t>
            </a:r>
          </a:p>
          <a:p>
            <a:pPr marL="0" indent="0">
              <a:buNone/>
            </a:pPr>
            <a:r>
              <a:rPr lang="en-US" sz="2800" dirty="0"/>
              <a:t>• Multidisciplinary management</a:t>
            </a:r>
          </a:p>
        </p:txBody>
      </p:sp>
    </p:spTree>
    <p:extLst>
      <p:ext uri="{BB962C8B-B14F-4D97-AF65-F5344CB8AC3E}">
        <p14:creationId xmlns:p14="http://schemas.microsoft.com/office/powerpoint/2010/main" val="639429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idx="4294967295"/>
          </p:nvPr>
        </p:nvSpPr>
        <p:spPr>
          <a:xfrm>
            <a:off x="677334" y="225288"/>
            <a:ext cx="8596668" cy="1033670"/>
          </a:xfrm>
        </p:spPr>
        <p:txBody>
          <a:bodyPr/>
          <a:lstStyle/>
          <a:p>
            <a:r>
              <a:rPr lang="en-US" altLang="en-US" dirty="0">
                <a:solidFill>
                  <a:schemeClr val="accent2">
                    <a:lumMod val="75000"/>
                  </a:schemeClr>
                </a:solidFill>
                <a:ea typeface="MS PGothic" charset="-128"/>
              </a:rPr>
              <a:t>Recommendation 1</a:t>
            </a:r>
            <a:endParaRPr lang="en-CA" altLang="en-US" dirty="0">
              <a:solidFill>
                <a:schemeClr val="accent2">
                  <a:lumMod val="75000"/>
                </a:schemeClr>
              </a:solidFill>
              <a:ea typeface="MS PGothic" charset="-128"/>
            </a:endParaRPr>
          </a:p>
        </p:txBody>
      </p:sp>
      <p:sp>
        <p:nvSpPr>
          <p:cNvPr id="146435" name="Rectangle 3"/>
          <p:cNvSpPr>
            <a:spLocks noGrp="1"/>
          </p:cNvSpPr>
          <p:nvPr>
            <p:ph type="body" idx="4294967295"/>
          </p:nvPr>
        </p:nvSpPr>
        <p:spPr>
          <a:xfrm>
            <a:off x="677334" y="1258958"/>
            <a:ext cx="8332171" cy="4948659"/>
          </a:xfrm>
        </p:spPr>
        <p:txBody>
          <a:bodyPr>
            <a:normAutofit lnSpcReduction="10000"/>
          </a:bodyPr>
          <a:lstStyle/>
          <a:p>
            <a:pPr>
              <a:spcBef>
                <a:spcPts val="900"/>
              </a:spcBef>
            </a:pPr>
            <a:r>
              <a:rPr lang="en-US" altLang="en-US" sz="2400" dirty="0">
                <a:ea typeface="MS PGothic" charset="-128"/>
              </a:rPr>
              <a:t>Health-care providers should perform foot examinations</a:t>
            </a:r>
          </a:p>
          <a:p>
            <a:pPr marL="0" indent="0">
              <a:spcBef>
                <a:spcPts val="900"/>
              </a:spcBef>
              <a:buNone/>
            </a:pPr>
            <a:r>
              <a:rPr lang="en-US" altLang="en-US" sz="2400" dirty="0">
                <a:ea typeface="MS PGothic" charset="-128"/>
              </a:rPr>
              <a:t> to identify people with diabetes at risk for ulcers and </a:t>
            </a:r>
          </a:p>
          <a:p>
            <a:pPr marL="0" indent="0">
              <a:spcBef>
                <a:spcPts val="900"/>
              </a:spcBef>
              <a:buNone/>
            </a:pPr>
            <a:r>
              <a:rPr lang="en-US" altLang="en-US" sz="2400" dirty="0">
                <a:ea typeface="MS PGothic" charset="-128"/>
              </a:rPr>
              <a:t>lower-extremity amputation at least annually and at more </a:t>
            </a:r>
          </a:p>
          <a:p>
            <a:pPr marL="0" indent="0">
              <a:spcBef>
                <a:spcPts val="900"/>
              </a:spcBef>
              <a:buNone/>
            </a:pPr>
            <a:r>
              <a:rPr lang="en-US" altLang="en-US" sz="2400" dirty="0">
                <a:ea typeface="MS PGothic" charset="-128"/>
              </a:rPr>
              <a:t>frequent intervals in high-risk </a:t>
            </a:r>
            <a:r>
              <a:rPr lang="en-US" altLang="en-US" sz="2400" dirty="0" err="1">
                <a:ea typeface="MS PGothic" charset="-128"/>
              </a:rPr>
              <a:t>people.The</a:t>
            </a:r>
            <a:r>
              <a:rPr lang="en-US" altLang="en-US" sz="2400" dirty="0">
                <a:ea typeface="MS PGothic" charset="-128"/>
              </a:rPr>
              <a:t> examination</a:t>
            </a:r>
          </a:p>
          <a:p>
            <a:pPr marL="0" indent="0">
              <a:spcBef>
                <a:spcPts val="900"/>
              </a:spcBef>
              <a:buNone/>
            </a:pPr>
            <a:r>
              <a:rPr lang="en-US" altLang="en-US" sz="2400" dirty="0">
                <a:ea typeface="MS PGothic" charset="-128"/>
              </a:rPr>
              <a:t> should include assessment for:</a:t>
            </a:r>
          </a:p>
          <a:p>
            <a:pPr lvl="1">
              <a:spcBef>
                <a:spcPts val="900"/>
              </a:spcBef>
            </a:pPr>
            <a:r>
              <a:rPr lang="en-US" altLang="en-US" sz="2400" dirty="0">
                <a:latin typeface="Open Sans" charset="0"/>
                <a:ea typeface="MS PGothic" charset="-128"/>
              </a:rPr>
              <a:t>Neuropathy</a:t>
            </a:r>
          </a:p>
          <a:p>
            <a:pPr lvl="1">
              <a:spcBef>
                <a:spcPts val="900"/>
              </a:spcBef>
            </a:pPr>
            <a:r>
              <a:rPr lang="en-US" altLang="en-US" sz="2400" dirty="0">
                <a:latin typeface="Open Sans" charset="0"/>
                <a:ea typeface="MS PGothic" charset="-128"/>
              </a:rPr>
              <a:t>Skin changes (e.g., calluses, ulcers, infection) </a:t>
            </a:r>
          </a:p>
          <a:p>
            <a:pPr lvl="1">
              <a:spcBef>
                <a:spcPts val="900"/>
              </a:spcBef>
            </a:pPr>
            <a:r>
              <a:rPr lang="en-US" altLang="en-US" sz="2400" dirty="0">
                <a:latin typeface="Open Sans" charset="0"/>
                <a:ea typeface="MS PGothic" charset="-128"/>
              </a:rPr>
              <a:t>Peripheral arterial disease (e.g., pedal pulses and skin temperature)</a:t>
            </a:r>
          </a:p>
          <a:p>
            <a:pPr lvl="1">
              <a:spcBef>
                <a:spcPts val="900"/>
              </a:spcBef>
            </a:pPr>
            <a:r>
              <a:rPr lang="en-US" altLang="en-US" sz="2400" dirty="0">
                <a:latin typeface="Open Sans" charset="0"/>
                <a:ea typeface="MS PGothic" charset="-128"/>
              </a:rPr>
              <a:t> Structural abnormalities (e.g., range of motion of </a:t>
            </a:r>
          </a:p>
          <a:p>
            <a:pPr marL="457200" lvl="1" indent="0">
              <a:spcBef>
                <a:spcPts val="900"/>
              </a:spcBef>
              <a:buNone/>
            </a:pPr>
            <a:r>
              <a:rPr lang="en-US" altLang="en-US" sz="2400" dirty="0">
                <a:latin typeface="Open Sans" charset="0"/>
                <a:ea typeface="MS PGothic" charset="-128"/>
              </a:rPr>
              <a:t>ankles and toe joints, bony deformities)</a:t>
            </a:r>
          </a:p>
        </p:txBody>
      </p:sp>
    </p:spTree>
    <p:extLst>
      <p:ext uri="{BB962C8B-B14F-4D97-AF65-F5344CB8AC3E}">
        <p14:creationId xmlns:p14="http://schemas.microsoft.com/office/powerpoint/2010/main" val="3621161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197476" y="187213"/>
            <a:ext cx="9144000" cy="1143001"/>
          </a:xfrm>
          <a:solidFill>
            <a:schemeClr val="accent1"/>
          </a:solidFill>
        </p:spPr>
        <p:txBody>
          <a:bodyPr/>
          <a:lstStyle/>
          <a:p>
            <a:r>
              <a:rPr lang="en-US" altLang="en-US" sz="2800">
                <a:solidFill>
                  <a:schemeClr val="bg1"/>
                </a:solidFill>
                <a:ea typeface="MS PGothic" charset="-128"/>
              </a:rPr>
              <a:t>Educate People with Diabetes on Proper Foot Care – The </a:t>
            </a:r>
            <a:r>
              <a:rPr lang="ja-JP" altLang="en-US" sz="2800">
                <a:solidFill>
                  <a:schemeClr val="bg1"/>
                </a:solidFill>
                <a:ea typeface="MS PGothic" charset="-128"/>
              </a:rPr>
              <a:t>“</a:t>
            </a:r>
            <a:r>
              <a:rPr lang="en-US" altLang="ja-JP" sz="2800">
                <a:solidFill>
                  <a:schemeClr val="bg1"/>
                </a:solidFill>
                <a:ea typeface="MS PGothic" charset="-128"/>
              </a:rPr>
              <a:t>DO</a:t>
            </a:r>
            <a:r>
              <a:rPr lang="ja-JP" altLang="en-US" sz="2800">
                <a:solidFill>
                  <a:schemeClr val="bg1"/>
                </a:solidFill>
                <a:ea typeface="MS PGothic" charset="-128"/>
              </a:rPr>
              <a:t>’</a:t>
            </a:r>
            <a:r>
              <a:rPr lang="en-US" altLang="ja-JP" sz="2800">
                <a:solidFill>
                  <a:schemeClr val="bg1"/>
                </a:solidFill>
                <a:ea typeface="MS PGothic" charset="-128"/>
              </a:rPr>
              <a:t>s</a:t>
            </a:r>
            <a:r>
              <a:rPr lang="ja-JP" altLang="en-US" sz="2800">
                <a:solidFill>
                  <a:schemeClr val="bg1"/>
                </a:solidFill>
                <a:ea typeface="MS PGothic" charset="-128"/>
              </a:rPr>
              <a:t>”</a:t>
            </a:r>
            <a:endParaRPr lang="en-US" altLang="en-US" sz="2800">
              <a:solidFill>
                <a:schemeClr val="bg1"/>
              </a:solidFill>
              <a:ea typeface="MS PGothic" charset="-128"/>
            </a:endParaRPr>
          </a:p>
        </p:txBody>
      </p:sp>
      <p:graphicFrame>
        <p:nvGraphicFramePr>
          <p:cNvPr id="194595" name="Group 35"/>
          <p:cNvGraphicFramePr>
            <a:graphicFrameLocks noGrp="1"/>
          </p:cNvGraphicFramePr>
          <p:nvPr>
            <p:extLst>
              <p:ext uri="{D42A27DB-BD31-4B8C-83A1-F6EECF244321}">
                <p14:modId xmlns:p14="http://schemas.microsoft.com/office/powerpoint/2010/main" val="1199070513"/>
              </p:ext>
            </p:extLst>
          </p:nvPr>
        </p:nvGraphicFramePr>
        <p:xfrm>
          <a:off x="197476" y="1256343"/>
          <a:ext cx="9144000" cy="5141611"/>
        </p:xfrm>
        <a:graphic>
          <a:graphicData uri="http://schemas.openxmlformats.org/drawingml/2006/table">
            <a:tbl>
              <a:tblPr/>
              <a:tblGrid>
                <a:gridCol w="9144000">
                  <a:extLst>
                    <a:ext uri="{9D8B030D-6E8A-4147-A177-3AD203B41FA5}">
                      <a16:colId xmlns:a16="http://schemas.microsoft.com/office/drawing/2014/main" val="20000"/>
                    </a:ext>
                  </a:extLst>
                </a:gridCol>
              </a:tblGrid>
              <a:tr h="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FFFFFF"/>
                          </a:solidFill>
                          <a:effectLst/>
                          <a:latin typeface="Arial" charset="0"/>
                          <a:ea typeface="MS PGothic" charset="-128"/>
                        </a:rPr>
                        <a:t>DO …</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0"/>
                  </a:ext>
                </a:extLst>
              </a:tr>
              <a:tr h="60960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Check your feet </a:t>
                      </a:r>
                      <a:r>
                        <a:rPr kumimoji="0" lang="en-US" altLang="en-US" sz="1700" b="1" i="0" u="none" strike="noStrike" cap="none" normalizeH="0" baseline="0">
                          <a:ln>
                            <a:noFill/>
                          </a:ln>
                          <a:solidFill>
                            <a:srgbClr val="000000"/>
                          </a:solidFill>
                          <a:effectLst/>
                          <a:latin typeface="Arial" charset="0"/>
                          <a:ea typeface="MS PGothic" charset="-128"/>
                        </a:rPr>
                        <a:t>every day </a:t>
                      </a:r>
                      <a:r>
                        <a:rPr kumimoji="0" lang="en-US" altLang="en-US" sz="1700" b="0" i="0" u="none" strike="noStrike" cap="none" normalizeH="0" baseline="0">
                          <a:ln>
                            <a:noFill/>
                          </a:ln>
                          <a:solidFill>
                            <a:srgbClr val="000000"/>
                          </a:solidFill>
                          <a:effectLst/>
                          <a:latin typeface="Arial" charset="0"/>
                          <a:ea typeface="MS PGothic" charset="-128"/>
                        </a:rPr>
                        <a:t>for cuts, cracks, bruises, blisters, sores, infections, unusual markings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1"/>
                  </a:ext>
                </a:extLst>
              </a:tr>
              <a:tr h="366713">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Use a </a:t>
                      </a:r>
                      <a:r>
                        <a:rPr kumimoji="0" lang="en-US" altLang="en-US" sz="1700" b="1" i="0" u="none" strike="noStrike" cap="none" normalizeH="0" baseline="0">
                          <a:ln>
                            <a:noFill/>
                          </a:ln>
                          <a:solidFill>
                            <a:srgbClr val="000000"/>
                          </a:solidFill>
                          <a:effectLst/>
                          <a:latin typeface="Arial" charset="0"/>
                          <a:ea typeface="MS PGothic" charset="-128"/>
                        </a:rPr>
                        <a:t>mirror</a:t>
                      </a:r>
                      <a:r>
                        <a:rPr kumimoji="0" lang="en-US" altLang="en-US" sz="1700" b="0" i="0" u="none" strike="noStrike" cap="none" normalizeH="0" baseline="0">
                          <a:ln>
                            <a:noFill/>
                          </a:ln>
                          <a:solidFill>
                            <a:srgbClr val="000000"/>
                          </a:solidFill>
                          <a:effectLst/>
                          <a:latin typeface="Arial" charset="0"/>
                          <a:ea typeface="MS PGothic" charset="-128"/>
                        </a:rPr>
                        <a:t> to see the bottom of your feet if you can not lift them up</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2"/>
                  </a:ext>
                </a:extLst>
              </a:tr>
              <a:tr h="40163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Check the </a:t>
                      </a:r>
                      <a:r>
                        <a:rPr kumimoji="0" lang="en-US" altLang="en-US" sz="1700" b="1" i="0" u="none" strike="noStrike" cap="none" normalizeH="0" baseline="0">
                          <a:ln>
                            <a:noFill/>
                          </a:ln>
                          <a:solidFill>
                            <a:srgbClr val="000000"/>
                          </a:solidFill>
                          <a:effectLst/>
                          <a:latin typeface="Arial" charset="0"/>
                          <a:ea typeface="MS PGothic" charset="-128"/>
                        </a:rPr>
                        <a:t>colour</a:t>
                      </a:r>
                      <a:r>
                        <a:rPr kumimoji="0" lang="en-US" altLang="en-US" sz="1700" b="0" i="0" u="none" strike="noStrike" cap="none" normalizeH="0" baseline="0">
                          <a:ln>
                            <a:noFill/>
                          </a:ln>
                          <a:solidFill>
                            <a:srgbClr val="000000"/>
                          </a:solidFill>
                          <a:effectLst/>
                          <a:latin typeface="Arial" charset="0"/>
                          <a:ea typeface="MS PGothic" charset="-128"/>
                        </a:rPr>
                        <a:t> of your legs &amp; feet – seek help if there is swelling, warmth or redness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3"/>
                  </a:ext>
                </a:extLst>
              </a:tr>
              <a:tr h="385763">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charset="0"/>
                          <a:ea typeface="MS PGothic" charset="-128"/>
                        </a:rPr>
                        <a:t>Wash and dry your feet every day</a:t>
                      </a:r>
                      <a:r>
                        <a:rPr kumimoji="0" lang="en-US" altLang="en-US" sz="1700" b="0" i="0" u="none" strike="noStrike" cap="none" normalizeH="0" baseline="0">
                          <a:ln>
                            <a:noFill/>
                          </a:ln>
                          <a:solidFill>
                            <a:srgbClr val="000000"/>
                          </a:solidFill>
                          <a:effectLst/>
                          <a:latin typeface="Arial" charset="0"/>
                          <a:ea typeface="MS PGothic" charset="-128"/>
                        </a:rPr>
                        <a:t>, especially between the toes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4"/>
                  </a:ext>
                </a:extLst>
              </a:tr>
              <a:tr h="3952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Apply a good </a:t>
                      </a:r>
                      <a:r>
                        <a:rPr kumimoji="0" lang="en-US" altLang="en-US" sz="1700" b="1" i="0" u="none" strike="noStrike" cap="none" normalizeH="0" baseline="0">
                          <a:ln>
                            <a:noFill/>
                          </a:ln>
                          <a:solidFill>
                            <a:srgbClr val="000000"/>
                          </a:solidFill>
                          <a:effectLst/>
                          <a:latin typeface="Arial" charset="0"/>
                          <a:ea typeface="MS PGothic" charset="-128"/>
                        </a:rPr>
                        <a:t>skin lotion every day </a:t>
                      </a:r>
                      <a:r>
                        <a:rPr kumimoji="0" lang="en-US" altLang="en-US" sz="1700" b="0" i="0" u="none" strike="noStrike" cap="none" normalizeH="0" baseline="0">
                          <a:ln>
                            <a:noFill/>
                          </a:ln>
                          <a:solidFill>
                            <a:srgbClr val="000000"/>
                          </a:solidFill>
                          <a:effectLst/>
                          <a:latin typeface="Arial" charset="0"/>
                          <a:ea typeface="MS PGothic" charset="-128"/>
                        </a:rPr>
                        <a:t>on your heels and soles.  Wipe off excess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5"/>
                  </a:ext>
                </a:extLst>
              </a:tr>
              <a:tr h="35560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charset="0"/>
                          <a:ea typeface="MS PGothic" charset="-128"/>
                        </a:rPr>
                        <a:t>Change your socks every day</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6"/>
                  </a:ext>
                </a:extLst>
              </a:tr>
              <a:tr h="35560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Trim your </a:t>
                      </a:r>
                      <a:r>
                        <a:rPr kumimoji="0" lang="en-US" altLang="en-US" sz="1700" b="1" i="0" u="none" strike="noStrike" cap="none" normalizeH="0" baseline="0">
                          <a:ln>
                            <a:noFill/>
                          </a:ln>
                          <a:solidFill>
                            <a:srgbClr val="000000"/>
                          </a:solidFill>
                          <a:effectLst/>
                          <a:latin typeface="Arial" charset="0"/>
                          <a:ea typeface="MS PGothic" charset="-128"/>
                        </a:rPr>
                        <a:t>nails straight across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7"/>
                  </a:ext>
                </a:extLst>
              </a:tr>
              <a:tr h="411163">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Clean a cut or scratch with </a:t>
                      </a:r>
                      <a:r>
                        <a:rPr kumimoji="0" lang="en-US" altLang="en-US" sz="1700" b="1" i="0" u="none" strike="noStrike" cap="none" normalizeH="0" baseline="0">
                          <a:ln>
                            <a:noFill/>
                          </a:ln>
                          <a:solidFill>
                            <a:srgbClr val="000000"/>
                          </a:solidFill>
                          <a:effectLst/>
                          <a:latin typeface="Arial" charset="0"/>
                          <a:ea typeface="MS PGothic" charset="-128"/>
                        </a:rPr>
                        <a:t>mild soap and water </a:t>
                      </a:r>
                      <a:r>
                        <a:rPr kumimoji="0" lang="en-US" altLang="en-US" sz="1700" b="0" i="0" u="none" strike="noStrike" cap="none" normalizeH="0" baseline="0">
                          <a:ln>
                            <a:noFill/>
                          </a:ln>
                          <a:solidFill>
                            <a:srgbClr val="000000"/>
                          </a:solidFill>
                          <a:effectLst/>
                          <a:latin typeface="Arial" charset="0"/>
                          <a:ea typeface="MS PGothic" charset="-128"/>
                        </a:rPr>
                        <a:t>and </a:t>
                      </a:r>
                      <a:r>
                        <a:rPr kumimoji="0" lang="en-US" altLang="en-US" sz="1700" b="1" i="0" u="none" strike="noStrike" cap="none" normalizeH="0" baseline="0">
                          <a:ln>
                            <a:noFill/>
                          </a:ln>
                          <a:solidFill>
                            <a:srgbClr val="000000"/>
                          </a:solidFill>
                          <a:effectLst/>
                          <a:latin typeface="Arial" charset="0"/>
                          <a:ea typeface="MS PGothic" charset="-128"/>
                        </a:rPr>
                        <a:t>cover</a:t>
                      </a:r>
                      <a:r>
                        <a:rPr kumimoji="0" lang="en-US" altLang="en-US" sz="1700" b="0" i="0" u="none" strike="noStrike" cap="none" normalizeH="0" baseline="0">
                          <a:ln>
                            <a:noFill/>
                          </a:ln>
                          <a:solidFill>
                            <a:srgbClr val="000000"/>
                          </a:solidFill>
                          <a:effectLst/>
                          <a:latin typeface="Arial" charset="0"/>
                          <a:ea typeface="MS PGothic" charset="-128"/>
                        </a:rPr>
                        <a:t> with dry dressing</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8"/>
                  </a:ext>
                </a:extLst>
              </a:tr>
              <a:tr h="423863">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Wear good supportive shoes or professionally fitted shoes with low heels (under 5cm)</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9"/>
                  </a:ext>
                </a:extLst>
              </a:tr>
              <a:tr h="36830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Buy shoes in the late afternoon since your feet swell by then</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10"/>
                  </a:ext>
                </a:extLst>
              </a:tr>
              <a:tr h="366713">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0000"/>
                          </a:solidFill>
                          <a:effectLst/>
                          <a:latin typeface="Arial" charset="0"/>
                          <a:ea typeface="MS PGothic" charset="-128"/>
                        </a:rPr>
                        <a:t>Avoid extreme cold and heat (including the sun)</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11"/>
                  </a:ext>
                </a:extLst>
              </a:tr>
              <a:tr h="35083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0000"/>
                          </a:solidFill>
                          <a:effectLst/>
                          <a:latin typeface="Arial" charset="0"/>
                          <a:ea typeface="MS PGothic" charset="-128"/>
                        </a:rPr>
                        <a:t>See a foot care specialist if you need advice or treatment</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141040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txBox="1">
            <a:spLocks/>
          </p:cNvSpPr>
          <p:nvPr/>
        </p:nvSpPr>
        <p:spPr bwMode="auto">
          <a:xfrm>
            <a:off x="218940" y="17463"/>
            <a:ext cx="9221273" cy="13065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nchor="ct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a:lnSpc>
                <a:spcPct val="90000"/>
              </a:lnSpc>
            </a:pPr>
            <a:r>
              <a:rPr lang="en-US" altLang="en-US" sz="2800" b="1">
                <a:solidFill>
                  <a:schemeClr val="bg1"/>
                </a:solidFill>
                <a:latin typeface="Open Sans" charset="0"/>
              </a:rPr>
              <a:t>Educate People with Diabetes on Proper Foot Care – The </a:t>
            </a:r>
            <a:r>
              <a:rPr lang="ja-JP" altLang="en-US" sz="2800" b="1">
                <a:solidFill>
                  <a:schemeClr val="bg1"/>
                </a:solidFill>
                <a:latin typeface="Open Sans" charset="0"/>
              </a:rPr>
              <a:t>“</a:t>
            </a:r>
            <a:r>
              <a:rPr lang="en-US" altLang="ja-JP" sz="2800" b="1">
                <a:solidFill>
                  <a:schemeClr val="bg1"/>
                </a:solidFill>
                <a:latin typeface="Open Sans" charset="0"/>
              </a:rPr>
              <a:t>DON</a:t>
            </a:r>
            <a:r>
              <a:rPr lang="ja-JP" altLang="en-US" sz="2800" b="1">
                <a:solidFill>
                  <a:schemeClr val="bg1"/>
                </a:solidFill>
                <a:latin typeface="Open Sans" charset="0"/>
              </a:rPr>
              <a:t>’</a:t>
            </a:r>
            <a:r>
              <a:rPr lang="en-US" altLang="ja-JP" sz="2800" b="1">
                <a:solidFill>
                  <a:schemeClr val="bg1"/>
                </a:solidFill>
                <a:latin typeface="Open Sans" charset="0"/>
              </a:rPr>
              <a:t>Ts</a:t>
            </a:r>
            <a:r>
              <a:rPr lang="ja-JP" altLang="en-US" sz="2800" b="1">
                <a:solidFill>
                  <a:schemeClr val="bg1"/>
                </a:solidFill>
                <a:latin typeface="Open Sans" charset="0"/>
              </a:rPr>
              <a:t>”</a:t>
            </a:r>
            <a:endParaRPr lang="en-US" altLang="en-US" sz="2800" b="1">
              <a:solidFill>
                <a:schemeClr val="bg1"/>
              </a:solidFill>
              <a:latin typeface="Open Sans" charset="0"/>
            </a:endParaRPr>
          </a:p>
        </p:txBody>
      </p:sp>
      <p:graphicFrame>
        <p:nvGraphicFramePr>
          <p:cNvPr id="8" name="Group 34"/>
          <p:cNvGraphicFramePr>
            <a:graphicFrameLocks noGrp="1"/>
          </p:cNvGraphicFramePr>
          <p:nvPr>
            <p:extLst>
              <p:ext uri="{D42A27DB-BD31-4B8C-83A1-F6EECF244321}">
                <p14:modId xmlns:p14="http://schemas.microsoft.com/office/powerpoint/2010/main" val="970094671"/>
              </p:ext>
            </p:extLst>
          </p:nvPr>
        </p:nvGraphicFramePr>
        <p:xfrm>
          <a:off x="218940" y="1323975"/>
          <a:ext cx="9221274" cy="4810128"/>
        </p:xfrm>
        <a:graphic>
          <a:graphicData uri="http://schemas.openxmlformats.org/drawingml/2006/table">
            <a:tbl>
              <a:tblPr/>
              <a:tblGrid>
                <a:gridCol w="9221274">
                  <a:extLst>
                    <a:ext uri="{9D8B030D-6E8A-4147-A177-3AD203B41FA5}">
                      <a16:colId xmlns:a16="http://schemas.microsoft.com/office/drawing/2014/main" val="20000"/>
                    </a:ext>
                  </a:extLst>
                </a:gridCol>
              </a:tblGrid>
              <a:tr h="44132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FFFFFF"/>
                          </a:solidFill>
                          <a:effectLst/>
                          <a:latin typeface="Arial" charset="0"/>
                          <a:ea typeface="MS PGothic" charset="-128"/>
                        </a:rPr>
                        <a:t>DO NOT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0"/>
                  </a:ext>
                </a:extLst>
              </a:tr>
              <a:tr h="63023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Cut your own </a:t>
                      </a:r>
                      <a:r>
                        <a:rPr kumimoji="0" lang="en-US" altLang="en-US" sz="1700" b="1" i="0" u="none" strike="noStrike" cap="none" normalizeH="0" baseline="0">
                          <a:ln>
                            <a:noFill/>
                          </a:ln>
                          <a:solidFill>
                            <a:srgbClr val="000000"/>
                          </a:solidFill>
                          <a:effectLst/>
                          <a:latin typeface="Arial" charset="0"/>
                          <a:ea typeface="MS PGothic" charset="-128"/>
                        </a:rPr>
                        <a:t>corns </a:t>
                      </a:r>
                      <a:r>
                        <a:rPr kumimoji="0" lang="en-US" altLang="en-US" sz="1700" b="0" i="0" u="none" strike="noStrike" cap="none" normalizeH="0" baseline="0">
                          <a:ln>
                            <a:noFill/>
                          </a:ln>
                          <a:solidFill>
                            <a:srgbClr val="000000"/>
                          </a:solidFill>
                          <a:effectLst/>
                          <a:latin typeface="Arial" charset="0"/>
                          <a:ea typeface="MS PGothic" charset="-128"/>
                        </a:rPr>
                        <a:t>or</a:t>
                      </a:r>
                      <a:r>
                        <a:rPr kumimoji="0" lang="en-US" altLang="en-US" sz="1700" b="1" i="0" u="none" strike="noStrike" cap="none" normalizeH="0" baseline="0">
                          <a:ln>
                            <a:noFill/>
                          </a:ln>
                          <a:solidFill>
                            <a:srgbClr val="000000"/>
                          </a:solidFill>
                          <a:effectLst/>
                          <a:latin typeface="Arial" charset="0"/>
                          <a:ea typeface="MS PGothic" charset="-128"/>
                        </a:rPr>
                        <a:t> callouses, </a:t>
                      </a:r>
                      <a:r>
                        <a:rPr kumimoji="0" lang="en-US" altLang="en-US" sz="1700" b="0" i="0" u="none" strike="noStrike" cap="none" normalizeH="0" baseline="0">
                          <a:ln>
                            <a:noFill/>
                          </a:ln>
                          <a:solidFill>
                            <a:srgbClr val="000000"/>
                          </a:solidFill>
                          <a:effectLst/>
                          <a:latin typeface="Arial" charset="0"/>
                          <a:ea typeface="MS PGothic" charset="-128"/>
                        </a:rPr>
                        <a:t>nor</a:t>
                      </a:r>
                      <a:r>
                        <a:rPr kumimoji="0" lang="en-US" altLang="en-US" sz="1700" b="1" i="0" u="none" strike="noStrike" cap="none" normalizeH="0" baseline="0">
                          <a:ln>
                            <a:noFill/>
                          </a:ln>
                          <a:solidFill>
                            <a:srgbClr val="000000"/>
                          </a:solidFill>
                          <a:effectLst/>
                          <a:latin typeface="Arial" charset="0"/>
                          <a:ea typeface="MS PGothic" charset="-128"/>
                        </a:rPr>
                        <a:t> </a:t>
                      </a:r>
                      <a:r>
                        <a:rPr kumimoji="0" lang="en-US" altLang="en-US" sz="1700" b="0" i="0" u="none" strike="noStrike" cap="none" normalizeH="0" baseline="0">
                          <a:ln>
                            <a:noFill/>
                          </a:ln>
                          <a:solidFill>
                            <a:srgbClr val="000000"/>
                          </a:solidFill>
                          <a:effectLst/>
                          <a:latin typeface="Arial" charset="0"/>
                          <a:ea typeface="MS PGothic" charset="-128"/>
                        </a:rPr>
                        <a:t>treat your own </a:t>
                      </a:r>
                      <a:r>
                        <a:rPr kumimoji="0" lang="en-US" altLang="en-US" sz="1700" b="1" i="0" u="none" strike="noStrike" cap="none" normalizeH="0" baseline="0">
                          <a:ln>
                            <a:noFill/>
                          </a:ln>
                          <a:solidFill>
                            <a:srgbClr val="000000"/>
                          </a:solidFill>
                          <a:effectLst/>
                          <a:latin typeface="Arial" charset="0"/>
                          <a:ea typeface="MS PGothic" charset="-128"/>
                        </a:rPr>
                        <a:t>in-growing toenails </a:t>
                      </a:r>
                      <a:r>
                        <a:rPr kumimoji="0" lang="en-US" altLang="en-US" sz="1700" b="0" i="0" u="none" strike="noStrike" cap="none" normalizeH="0" baseline="0">
                          <a:ln>
                            <a:noFill/>
                          </a:ln>
                          <a:solidFill>
                            <a:srgbClr val="000000"/>
                          </a:solidFill>
                          <a:effectLst/>
                          <a:latin typeface="Arial" charset="0"/>
                          <a:ea typeface="MS PGothic" charset="-128"/>
                        </a:rPr>
                        <a:t>or</a:t>
                      </a:r>
                      <a:r>
                        <a:rPr kumimoji="0" lang="en-US" altLang="en-US" sz="1700" b="1" i="0" u="none" strike="noStrike" cap="none" normalizeH="0" baseline="0">
                          <a:ln>
                            <a:noFill/>
                          </a:ln>
                          <a:solidFill>
                            <a:srgbClr val="000000"/>
                          </a:solidFill>
                          <a:effectLst/>
                          <a:latin typeface="Arial" charset="0"/>
                          <a:ea typeface="MS PGothic" charset="-128"/>
                        </a:rPr>
                        <a:t> slivers </a:t>
                      </a:r>
                      <a:r>
                        <a:rPr kumimoji="0" lang="en-US" altLang="en-US" sz="1700" b="0" i="0" u="none" strike="noStrike" cap="none" normalizeH="0" baseline="0">
                          <a:ln>
                            <a:noFill/>
                          </a:ln>
                          <a:solidFill>
                            <a:srgbClr val="000000"/>
                          </a:solidFill>
                          <a:effectLst/>
                          <a:latin typeface="Arial" charset="0"/>
                          <a:ea typeface="MS PGothic" charset="-128"/>
                        </a:rPr>
                        <a:t>with a </a:t>
                      </a:r>
                      <a:r>
                        <a:rPr kumimoji="0" lang="en-US" altLang="en-US" sz="1700" b="1" i="0" u="none" strike="noStrike" cap="none" normalizeH="0" baseline="0">
                          <a:ln>
                            <a:noFill/>
                          </a:ln>
                          <a:solidFill>
                            <a:srgbClr val="000000"/>
                          </a:solidFill>
                          <a:effectLst/>
                          <a:latin typeface="Arial" charset="0"/>
                          <a:ea typeface="MS PGothic" charset="-128"/>
                        </a:rPr>
                        <a:t>razor or scissors</a:t>
                      </a:r>
                      <a:r>
                        <a:rPr kumimoji="0" lang="en-US" altLang="en-US" sz="1700" b="0" i="0" u="none" strike="noStrike" cap="none" normalizeH="0" baseline="0">
                          <a:ln>
                            <a:noFill/>
                          </a:ln>
                          <a:solidFill>
                            <a:srgbClr val="000000"/>
                          </a:solidFill>
                          <a:effectLst/>
                          <a:latin typeface="Arial" charset="0"/>
                          <a:ea typeface="MS PGothic" charset="-128"/>
                        </a:rPr>
                        <a:t>.  See your doctor or foot care specialist</a:t>
                      </a:r>
                      <a:endParaRPr kumimoji="0" lang="en-US" altLang="en-US" sz="1700" b="1" i="0" u="none" strike="noStrike" cap="none" normalizeH="0" baseline="0">
                        <a:ln>
                          <a:noFill/>
                        </a:ln>
                        <a:solidFill>
                          <a:srgbClr val="000000"/>
                        </a:solidFill>
                        <a:effectLst/>
                        <a:latin typeface="Arial" charset="0"/>
                        <a:ea typeface="MS PGothic"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1"/>
                  </a:ext>
                </a:extLst>
              </a:tr>
              <a:tr h="43973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Use over-the-counter medications to treat corns and warts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2"/>
                  </a:ext>
                </a:extLst>
              </a:tr>
              <a:tr h="42227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charset="0"/>
                          <a:ea typeface="MS PGothic" charset="-128"/>
                        </a:rPr>
                        <a:t>Apply heat </a:t>
                      </a:r>
                      <a:r>
                        <a:rPr kumimoji="0" lang="en-US" altLang="en-US" sz="1700" b="0" i="0" u="none" strike="noStrike" cap="none" normalizeH="0" baseline="0">
                          <a:ln>
                            <a:noFill/>
                          </a:ln>
                          <a:solidFill>
                            <a:srgbClr val="000000"/>
                          </a:solidFill>
                          <a:effectLst/>
                          <a:latin typeface="Arial" charset="0"/>
                          <a:ea typeface="MS PGothic" charset="-128"/>
                        </a:rPr>
                        <a:t>with a hot water bottle or electric blanket – may cause burns unknowingly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3"/>
                  </a:ext>
                </a:extLst>
              </a:tr>
              <a:tr h="43338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Arial" charset="0"/>
                          <a:ea typeface="MS PGothic" charset="-128"/>
                        </a:rPr>
                        <a:t>Soak</a:t>
                      </a:r>
                      <a:r>
                        <a:rPr kumimoji="0" lang="en-US" altLang="en-US" sz="1700" b="0" i="0" u="none" strike="noStrike" cap="none" normalizeH="0" baseline="0" dirty="0">
                          <a:ln>
                            <a:noFill/>
                          </a:ln>
                          <a:solidFill>
                            <a:srgbClr val="000000"/>
                          </a:solidFill>
                          <a:effectLst/>
                          <a:latin typeface="Arial" charset="0"/>
                          <a:ea typeface="MS PGothic" charset="-128"/>
                        </a:rPr>
                        <a:t> your feet or use</a:t>
                      </a:r>
                      <a:r>
                        <a:rPr kumimoji="0" lang="en-US" altLang="en-US" sz="1700" b="1" i="0" u="none" strike="noStrike" cap="none" normalizeH="0" baseline="0" dirty="0">
                          <a:ln>
                            <a:noFill/>
                          </a:ln>
                          <a:solidFill>
                            <a:srgbClr val="000000"/>
                          </a:solidFill>
                          <a:effectLst/>
                          <a:latin typeface="Arial" charset="0"/>
                          <a:ea typeface="MS PGothic" charset="-128"/>
                        </a:rPr>
                        <a:t> lotion between your toes</a:t>
                      </a:r>
                      <a:endParaRPr kumimoji="0" lang="en-US" altLang="en-US" sz="1700" b="0" i="0" u="none" strike="noStrike" cap="none" normalizeH="0" baseline="0" dirty="0">
                        <a:ln>
                          <a:noFill/>
                        </a:ln>
                        <a:solidFill>
                          <a:srgbClr val="000000"/>
                        </a:solidFill>
                        <a:effectLst/>
                        <a:latin typeface="Arial" charset="0"/>
                        <a:ea typeface="MS PGothic"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4"/>
                  </a:ext>
                </a:extLst>
              </a:tr>
              <a:tr h="35083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0000"/>
                          </a:solidFill>
                          <a:effectLst/>
                          <a:latin typeface="Arial" charset="0"/>
                          <a:ea typeface="MS PGothic" charset="-128"/>
                        </a:rPr>
                        <a:t>Take very </a:t>
                      </a:r>
                      <a:r>
                        <a:rPr kumimoji="0" lang="en-US" altLang="en-US" sz="1700" b="1" i="0" u="none" strike="noStrike" cap="none" normalizeH="0" baseline="0" dirty="0">
                          <a:ln>
                            <a:noFill/>
                          </a:ln>
                          <a:solidFill>
                            <a:srgbClr val="000000"/>
                          </a:solidFill>
                          <a:effectLst/>
                          <a:latin typeface="Arial" charset="0"/>
                          <a:ea typeface="MS PGothic" charset="-128"/>
                        </a:rPr>
                        <a:t>hot baths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5"/>
                  </a:ext>
                </a:extLst>
              </a:tr>
              <a:tr h="449263">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0000"/>
                          </a:solidFill>
                          <a:effectLst/>
                          <a:latin typeface="Arial" charset="0"/>
                          <a:ea typeface="MS PGothic" charset="-128"/>
                        </a:rPr>
                        <a:t>Walk </a:t>
                      </a:r>
                      <a:r>
                        <a:rPr kumimoji="0" lang="en-US" altLang="en-US" sz="1700" b="1" i="0" u="none" strike="noStrike" cap="none" normalizeH="0" baseline="0" dirty="0">
                          <a:ln>
                            <a:noFill/>
                          </a:ln>
                          <a:solidFill>
                            <a:srgbClr val="000000"/>
                          </a:solidFill>
                          <a:effectLst/>
                          <a:latin typeface="Arial" charset="0"/>
                          <a:ea typeface="MS PGothic" charset="-128"/>
                        </a:rPr>
                        <a:t>barefoot</a:t>
                      </a:r>
                      <a:r>
                        <a:rPr kumimoji="0" lang="en-US" altLang="en-US" sz="1700" b="0" i="0" u="none" strike="noStrike" cap="none" normalizeH="0" baseline="0" dirty="0">
                          <a:ln>
                            <a:noFill/>
                          </a:ln>
                          <a:solidFill>
                            <a:srgbClr val="000000"/>
                          </a:solidFill>
                          <a:effectLst/>
                          <a:latin typeface="Arial" charset="0"/>
                          <a:ea typeface="MS PGothic" charset="-128"/>
                        </a:rPr>
                        <a:t> inside or outside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6"/>
                  </a:ext>
                </a:extLst>
              </a:tr>
              <a:tr h="46355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Wear </a:t>
                      </a:r>
                      <a:r>
                        <a:rPr kumimoji="0" lang="en-US" altLang="en-US" sz="1700" b="1" i="0" u="none" strike="noStrike" cap="none" normalizeH="0" baseline="0">
                          <a:ln>
                            <a:noFill/>
                          </a:ln>
                          <a:solidFill>
                            <a:srgbClr val="000000"/>
                          </a:solidFill>
                          <a:effectLst/>
                          <a:latin typeface="Arial" charset="0"/>
                          <a:ea typeface="MS PGothic" charset="-128"/>
                        </a:rPr>
                        <a:t>tight socks, garter or elastics or knee highs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7"/>
                  </a:ext>
                </a:extLst>
              </a:tr>
              <a:tr h="403225">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Wear over-the-counter insoles – may cause blisters if not right for your feet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8"/>
                  </a:ext>
                </a:extLst>
              </a:tr>
              <a:tr h="401638">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Arial" charset="0"/>
                          <a:ea typeface="MS PGothic" charset="-128"/>
                        </a:rPr>
                        <a:t>Sit for long periods of time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09"/>
                  </a:ext>
                </a:extLst>
              </a:tr>
              <a:tr h="374650">
                <a:tc>
                  <a:txBody>
                    <a:bodyPr/>
                    <a:lstStyle>
                      <a:lvl1pPr>
                        <a:lnSpc>
                          <a:spcPct val="90000"/>
                        </a:lnSpc>
                        <a:spcBef>
                          <a:spcPts val="925"/>
                        </a:spcBef>
                        <a:buFont typeface="Arial" charset="0"/>
                        <a:defRPr sz="2200" b="1">
                          <a:solidFill>
                            <a:srgbClr val="1E3268"/>
                          </a:solidFill>
                          <a:latin typeface="Open Sans" charset="0"/>
                          <a:ea typeface="MS PGothic" charset="-128"/>
                        </a:defRPr>
                      </a:lvl1pPr>
                      <a:lvl2pPr marL="742950" indent="-285750">
                        <a:lnSpc>
                          <a:spcPct val="90000"/>
                        </a:lnSpc>
                        <a:spcBef>
                          <a:spcPts val="463"/>
                        </a:spcBef>
                        <a:buFont typeface="Arial" charset="0"/>
                        <a:defRPr sz="2000">
                          <a:solidFill>
                            <a:srgbClr val="1E3268"/>
                          </a:solidFill>
                          <a:latin typeface="Open Sans Light" charset="0"/>
                          <a:ea typeface="MS PGothic" charset="-128"/>
                        </a:defRPr>
                      </a:lvl2pPr>
                      <a:lvl3pPr marL="1143000" indent="-228600">
                        <a:lnSpc>
                          <a:spcPct val="90000"/>
                        </a:lnSpc>
                        <a:spcBef>
                          <a:spcPts val="463"/>
                        </a:spcBef>
                        <a:buFont typeface="Arial" charset="0"/>
                        <a:defRPr sz="1600">
                          <a:solidFill>
                            <a:srgbClr val="1E3268"/>
                          </a:solidFill>
                          <a:latin typeface="Open Sans Light" charset="0"/>
                          <a:ea typeface="MS PGothic" charset="-128"/>
                        </a:defRPr>
                      </a:lvl3pPr>
                      <a:lvl4pPr marL="1600200" indent="-228600">
                        <a:lnSpc>
                          <a:spcPct val="90000"/>
                        </a:lnSpc>
                        <a:spcBef>
                          <a:spcPts val="463"/>
                        </a:spcBef>
                        <a:buFont typeface="Arial" charset="0"/>
                        <a:defRPr sz="1500">
                          <a:solidFill>
                            <a:srgbClr val="1E3268"/>
                          </a:solidFill>
                          <a:latin typeface="Open Sans Light" charset="0"/>
                          <a:ea typeface="MS PGothic" charset="-128"/>
                        </a:defRPr>
                      </a:lvl4pPr>
                      <a:lvl5pPr marL="2057400" indent="-228600">
                        <a:lnSpc>
                          <a:spcPct val="90000"/>
                        </a:lnSpc>
                        <a:spcBef>
                          <a:spcPts val="463"/>
                        </a:spcBef>
                        <a:buFont typeface="Arial" charset="0"/>
                        <a:defRPr sz="1500">
                          <a:solidFill>
                            <a:srgbClr val="1E3268"/>
                          </a:solidFill>
                          <a:latin typeface="Open Sans Light" charset="0"/>
                          <a:ea typeface="MS PGothic" charset="-128"/>
                        </a:defRPr>
                      </a:lvl5pPr>
                      <a:lvl6pPr marL="25146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6pPr>
                      <a:lvl7pPr marL="29718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7pPr>
                      <a:lvl8pPr marL="34290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8pPr>
                      <a:lvl9pPr marL="3886200" indent="-228600" defTabSz="841375" eaLnBrk="0" fontAlgn="base" hangingPunct="0">
                        <a:lnSpc>
                          <a:spcPct val="90000"/>
                        </a:lnSpc>
                        <a:spcBef>
                          <a:spcPts val="463"/>
                        </a:spcBef>
                        <a:spcAft>
                          <a:spcPct val="0"/>
                        </a:spcAft>
                        <a:buFont typeface="Arial" charset="0"/>
                        <a:defRPr sz="1500">
                          <a:solidFill>
                            <a:srgbClr val="1E3268"/>
                          </a:solidFill>
                          <a:latin typeface="Open Sans Light" charset="0"/>
                          <a:ea typeface="MS PGothic" charset="-128"/>
                        </a:defRPr>
                      </a:lvl9pPr>
                    </a:lstStyle>
                    <a:p>
                      <a:pPr marL="0" marR="0" lvl="0" indent="0" algn="l" defTabSz="841375"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Arial" charset="0"/>
                          <a:ea typeface="MS PGothic" charset="-128"/>
                        </a:rPr>
                        <a:t>Smoke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alpha val="50195"/>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17611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p:txBody>
          <a:bodyPr/>
          <a:lstStyle/>
          <a:p>
            <a:r>
              <a:rPr lang="en-US" altLang="en-US" dirty="0">
                <a:solidFill>
                  <a:schemeClr val="accent2">
                    <a:lumMod val="75000"/>
                  </a:schemeClr>
                </a:solidFill>
                <a:ea typeface="MS PGothic" charset="-128"/>
              </a:rPr>
              <a:t>Recommendation 2</a:t>
            </a:r>
            <a:endParaRPr lang="en-CA" altLang="en-US" dirty="0">
              <a:solidFill>
                <a:schemeClr val="accent2">
                  <a:lumMod val="75000"/>
                </a:schemeClr>
              </a:solidFill>
              <a:ea typeface="MS PGothic" charset="-128"/>
            </a:endParaRPr>
          </a:p>
        </p:txBody>
      </p:sp>
      <p:sp>
        <p:nvSpPr>
          <p:cNvPr id="36866" name="Rectangle 3"/>
          <p:cNvSpPr>
            <a:spLocks noGrp="1"/>
          </p:cNvSpPr>
          <p:nvPr>
            <p:ph type="body" idx="4294967295"/>
          </p:nvPr>
        </p:nvSpPr>
        <p:spPr>
          <a:xfrm>
            <a:off x="677335" y="1625601"/>
            <a:ext cx="8853032" cy="4329113"/>
          </a:xfrm>
        </p:spPr>
        <p:txBody>
          <a:bodyPr/>
          <a:lstStyle/>
          <a:p>
            <a:pPr marL="0" indent="0">
              <a:buNone/>
            </a:pPr>
            <a:r>
              <a:rPr lang="en-US" altLang="en-US" sz="2400" dirty="0">
                <a:ea typeface="MS PGothic" charset="-128"/>
              </a:rPr>
              <a:t>People with diabetes who develop a foot ulcer or show signs of</a:t>
            </a:r>
          </a:p>
          <a:p>
            <a:pPr marL="0" indent="0">
              <a:buNone/>
            </a:pPr>
            <a:r>
              <a:rPr lang="en-US" altLang="en-US" sz="2400" dirty="0">
                <a:ea typeface="MS PGothic" charset="-128"/>
              </a:rPr>
              <a:t> infection even in the absence of pain should be treated </a:t>
            </a:r>
          </a:p>
          <a:p>
            <a:pPr marL="0" indent="0">
              <a:buNone/>
            </a:pPr>
            <a:r>
              <a:rPr lang="en-US" altLang="en-US" sz="2400" dirty="0">
                <a:ea typeface="MS PGothic" charset="-128"/>
              </a:rPr>
              <a:t>promptly by an </a:t>
            </a:r>
            <a:r>
              <a:rPr lang="en-US" altLang="en-US" sz="2400" dirty="0" err="1">
                <a:ea typeface="MS PGothic" charset="-128"/>
              </a:rPr>
              <a:t>interprofessional</a:t>
            </a:r>
            <a:r>
              <a:rPr lang="en-US" altLang="en-US" sz="2400" dirty="0">
                <a:ea typeface="MS PGothic" charset="-128"/>
              </a:rPr>
              <a:t> health-care team (when </a:t>
            </a:r>
          </a:p>
          <a:p>
            <a:pPr marL="0" indent="0">
              <a:buNone/>
            </a:pPr>
            <a:r>
              <a:rPr lang="en-US" altLang="en-US" sz="2400" dirty="0">
                <a:ea typeface="MS PGothic" charset="-128"/>
              </a:rPr>
              <a:t>available) with expertise in the treatment of foot ulcers to </a:t>
            </a:r>
          </a:p>
          <a:p>
            <a:pPr marL="0" indent="0">
              <a:buNone/>
            </a:pPr>
            <a:r>
              <a:rPr lang="en-US" altLang="en-US" sz="2400" dirty="0">
                <a:ea typeface="MS PGothic" charset="-128"/>
              </a:rPr>
              <a:t>prevent recurrent foot ulcers and amputation.</a:t>
            </a:r>
            <a:endParaRPr lang="en-CA" altLang="en-US" sz="2000" dirty="0">
              <a:ea typeface="MS PGothic" charset="-128"/>
            </a:endParaRPr>
          </a:p>
        </p:txBody>
      </p:sp>
    </p:spTree>
    <p:extLst>
      <p:ext uri="{BB962C8B-B14F-4D97-AF65-F5344CB8AC3E}">
        <p14:creationId xmlns:p14="http://schemas.microsoft.com/office/powerpoint/2010/main" val="727908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p:txBody>
          <a:bodyPr/>
          <a:lstStyle/>
          <a:p>
            <a:r>
              <a:rPr lang="en-US" altLang="en-US" dirty="0">
                <a:solidFill>
                  <a:schemeClr val="accent2">
                    <a:lumMod val="75000"/>
                  </a:schemeClr>
                </a:solidFill>
                <a:ea typeface="MS PGothic" charset="-128"/>
              </a:rPr>
              <a:t>Recommendation 3</a:t>
            </a:r>
            <a:endParaRPr lang="en-CA" altLang="en-US" dirty="0">
              <a:solidFill>
                <a:schemeClr val="accent2">
                  <a:lumMod val="75000"/>
                </a:schemeClr>
              </a:solidFill>
              <a:ea typeface="MS PGothic" charset="-128"/>
            </a:endParaRPr>
          </a:p>
        </p:txBody>
      </p:sp>
      <p:sp>
        <p:nvSpPr>
          <p:cNvPr id="37890" name="Rectangle 3"/>
          <p:cNvSpPr>
            <a:spLocks noGrp="1"/>
          </p:cNvSpPr>
          <p:nvPr>
            <p:ph type="body" idx="4294967295"/>
          </p:nvPr>
        </p:nvSpPr>
        <p:spPr>
          <a:xfrm>
            <a:off x="677334" y="1625601"/>
            <a:ext cx="9239779" cy="4329113"/>
          </a:xfrm>
        </p:spPr>
        <p:txBody>
          <a:bodyPr>
            <a:normAutofit/>
          </a:bodyPr>
          <a:lstStyle/>
          <a:p>
            <a:pPr marL="0" indent="0">
              <a:buNone/>
            </a:pPr>
            <a:r>
              <a:rPr lang="en-US" altLang="en-US" sz="2800" dirty="0">
                <a:ea typeface="MS PGothic" charset="-128"/>
              </a:rPr>
              <a:t>There is insufﬁcient evidence to recommend any </a:t>
            </a:r>
          </a:p>
          <a:p>
            <a:pPr marL="0" indent="0">
              <a:buNone/>
            </a:pPr>
            <a:r>
              <a:rPr lang="en-US" altLang="en-US" sz="2800" dirty="0">
                <a:ea typeface="MS PGothic" charset="-128"/>
              </a:rPr>
              <a:t>specific dressing type for typical diabetic foot ulcers.</a:t>
            </a:r>
          </a:p>
          <a:p>
            <a:pPr marL="457200" lvl="1" indent="0">
              <a:lnSpc>
                <a:spcPct val="100000"/>
              </a:lnSpc>
              <a:buNone/>
            </a:pPr>
            <a:r>
              <a:rPr lang="en-US" altLang="en-US" sz="2800" b="1" dirty="0">
                <a:latin typeface="Open Sans" charset="0"/>
                <a:ea typeface="MS PGothic" charset="-128"/>
              </a:rPr>
              <a:t>Debridement</a:t>
            </a:r>
            <a:r>
              <a:rPr lang="en-US" altLang="en-US" sz="2800" dirty="0">
                <a:latin typeface="Open Sans" charset="0"/>
                <a:ea typeface="MS PGothic" charset="-128"/>
              </a:rPr>
              <a:t> of nonviable tissue and general </a:t>
            </a:r>
          </a:p>
          <a:p>
            <a:pPr marL="457200" lvl="1" indent="0">
              <a:lnSpc>
                <a:spcPct val="100000"/>
              </a:lnSpc>
              <a:buNone/>
            </a:pPr>
            <a:r>
              <a:rPr lang="en-US" altLang="en-US" sz="2800" dirty="0">
                <a:latin typeface="Open Sans" charset="0"/>
                <a:ea typeface="MS PGothic" charset="-128"/>
              </a:rPr>
              <a:t>principles of wound care include the provision of a </a:t>
            </a:r>
          </a:p>
          <a:p>
            <a:pPr marL="457200" lvl="1" indent="0">
              <a:lnSpc>
                <a:spcPct val="100000"/>
              </a:lnSpc>
              <a:buNone/>
            </a:pPr>
            <a:r>
              <a:rPr lang="en-US" altLang="en-US" sz="2800" dirty="0">
                <a:latin typeface="Open Sans" charset="0"/>
                <a:ea typeface="MS PGothic" charset="-128"/>
              </a:rPr>
              <a:t>physiologically moist wound environment, and </a:t>
            </a:r>
            <a:r>
              <a:rPr lang="en-US" altLang="en-US" sz="2800" b="1" dirty="0">
                <a:latin typeface="Open Sans" charset="0"/>
                <a:ea typeface="MS PGothic" charset="-128"/>
              </a:rPr>
              <a:t>off-</a:t>
            </a:r>
          </a:p>
          <a:p>
            <a:pPr marL="457200" lvl="1" indent="0">
              <a:lnSpc>
                <a:spcPct val="100000"/>
              </a:lnSpc>
              <a:buNone/>
            </a:pPr>
            <a:r>
              <a:rPr lang="en-US" altLang="en-US" sz="2800" b="1" dirty="0">
                <a:latin typeface="Open Sans" charset="0"/>
                <a:ea typeface="MS PGothic" charset="-128"/>
              </a:rPr>
              <a:t>loading </a:t>
            </a:r>
            <a:r>
              <a:rPr lang="en-US" altLang="en-US" sz="2800" dirty="0">
                <a:latin typeface="Open Sans" charset="0"/>
                <a:ea typeface="MS PGothic" charset="-128"/>
              </a:rPr>
              <a:t>the ulcer .</a:t>
            </a:r>
            <a:endParaRPr lang="en-CA" altLang="en-US" sz="2800" dirty="0">
              <a:latin typeface="Open Sans" charset="0"/>
              <a:ea typeface="MS PGothic" charset="-128"/>
            </a:endParaRPr>
          </a:p>
        </p:txBody>
      </p:sp>
    </p:spTree>
    <p:extLst>
      <p:ext uri="{BB962C8B-B14F-4D97-AF65-F5344CB8AC3E}">
        <p14:creationId xmlns:p14="http://schemas.microsoft.com/office/powerpoint/2010/main" val="3468808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p:txBody>
          <a:bodyPr/>
          <a:lstStyle/>
          <a:p>
            <a:r>
              <a:rPr lang="en-US" altLang="en-US" dirty="0">
                <a:solidFill>
                  <a:schemeClr val="accent2">
                    <a:lumMod val="75000"/>
                  </a:schemeClr>
                </a:solidFill>
                <a:ea typeface="MS PGothic" charset="-128"/>
              </a:rPr>
              <a:t>Recommendation 3</a:t>
            </a:r>
            <a:endParaRPr lang="en-CA" altLang="en-US" dirty="0">
              <a:solidFill>
                <a:schemeClr val="accent2">
                  <a:lumMod val="75000"/>
                </a:schemeClr>
              </a:solidFill>
              <a:ea typeface="MS PGothic" charset="-128"/>
            </a:endParaRPr>
          </a:p>
        </p:txBody>
      </p:sp>
      <p:sp>
        <p:nvSpPr>
          <p:cNvPr id="38915" name="Rectangle 3"/>
          <p:cNvSpPr txBox="1">
            <a:spLocks/>
          </p:cNvSpPr>
          <p:nvPr/>
        </p:nvSpPr>
        <p:spPr bwMode="auto">
          <a:xfrm>
            <a:off x="528033" y="1702874"/>
            <a:ext cx="9182637" cy="4440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lstStyle>
            <a:lvl1pPr marL="495300" indent="-495300">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841375" eaLnBrk="0" fontAlgn="base" hangingPunct="0">
              <a:spcBef>
                <a:spcPct val="0"/>
              </a:spcBef>
              <a:spcAft>
                <a:spcPct val="0"/>
              </a:spcAft>
              <a:defRPr sz="2400">
                <a:solidFill>
                  <a:schemeClr val="tx1"/>
                </a:solidFill>
                <a:latin typeface="Calibri" charset="0"/>
                <a:ea typeface="MS PGothic" charset="-128"/>
              </a:defRPr>
            </a:lvl6pPr>
            <a:lvl7pPr marL="2971800" indent="-228600" defTabSz="841375" eaLnBrk="0" fontAlgn="base" hangingPunct="0">
              <a:spcBef>
                <a:spcPct val="0"/>
              </a:spcBef>
              <a:spcAft>
                <a:spcPct val="0"/>
              </a:spcAft>
              <a:defRPr sz="2400">
                <a:solidFill>
                  <a:schemeClr val="tx1"/>
                </a:solidFill>
                <a:latin typeface="Calibri" charset="0"/>
                <a:ea typeface="MS PGothic" charset="-128"/>
              </a:defRPr>
            </a:lvl7pPr>
            <a:lvl8pPr marL="3429000" indent="-228600" defTabSz="841375" eaLnBrk="0" fontAlgn="base" hangingPunct="0">
              <a:spcBef>
                <a:spcPct val="0"/>
              </a:spcBef>
              <a:spcAft>
                <a:spcPct val="0"/>
              </a:spcAft>
              <a:defRPr sz="2400">
                <a:solidFill>
                  <a:schemeClr val="tx1"/>
                </a:solidFill>
                <a:latin typeface="Calibri" charset="0"/>
                <a:ea typeface="MS PGothic" charset="-128"/>
              </a:defRPr>
            </a:lvl8pPr>
            <a:lvl9pPr marL="3886200" indent="-228600" defTabSz="841375" eaLnBrk="0" fontAlgn="base" hangingPunct="0">
              <a:spcBef>
                <a:spcPct val="0"/>
              </a:spcBef>
              <a:spcAft>
                <a:spcPct val="0"/>
              </a:spcAft>
              <a:defRPr sz="2400">
                <a:solidFill>
                  <a:schemeClr val="tx1"/>
                </a:solidFill>
                <a:latin typeface="Calibri" charset="0"/>
                <a:ea typeface="MS PGothic" charset="-128"/>
              </a:defRPr>
            </a:lvl9pPr>
          </a:lstStyle>
          <a:p>
            <a:pPr marL="0" indent="0">
              <a:spcBef>
                <a:spcPts val="925"/>
              </a:spcBef>
            </a:pPr>
            <a:r>
              <a:rPr lang="en-US" altLang="en-US" sz="2800" dirty="0">
                <a:solidFill>
                  <a:srgbClr val="1E3268"/>
                </a:solidFill>
                <a:latin typeface="Open Sans" charset="0"/>
              </a:rPr>
              <a:t>There is </a:t>
            </a:r>
            <a:r>
              <a:rPr lang="en-US" altLang="en-US" sz="2800" b="1" dirty="0">
                <a:solidFill>
                  <a:srgbClr val="1E3268"/>
                </a:solidFill>
                <a:latin typeface="Open Sans" charset="0"/>
              </a:rPr>
              <a:t>insufficient evidence </a:t>
            </a:r>
            <a:r>
              <a:rPr lang="en-US" altLang="en-US" sz="2800" dirty="0">
                <a:solidFill>
                  <a:srgbClr val="1E3268"/>
                </a:solidFill>
                <a:latin typeface="Open Sans" charset="0"/>
              </a:rPr>
              <a:t>to recommend the routine use of </a:t>
            </a:r>
            <a:r>
              <a:rPr lang="en-US" altLang="en-US" sz="2800" b="1" dirty="0">
                <a:solidFill>
                  <a:srgbClr val="1E3268"/>
                </a:solidFill>
                <a:latin typeface="Open Sans" charset="0"/>
              </a:rPr>
              <a:t>adjunctive wound-healing therapies </a:t>
            </a:r>
            <a:r>
              <a:rPr lang="en-US" altLang="en-US" sz="2800" dirty="0">
                <a:solidFill>
                  <a:srgbClr val="1E3268"/>
                </a:solidFill>
                <a:latin typeface="Open Sans" charset="0"/>
              </a:rPr>
              <a:t>(</a:t>
            </a:r>
            <a:r>
              <a:rPr lang="en-US" altLang="en-US" sz="2800" dirty="0" err="1">
                <a:solidFill>
                  <a:srgbClr val="1E3268"/>
                </a:solidFill>
                <a:latin typeface="Open Sans" charset="0"/>
              </a:rPr>
              <a:t>eg</a:t>
            </a:r>
            <a:r>
              <a:rPr lang="en-US" altLang="en-US" sz="2800" dirty="0">
                <a:solidFill>
                  <a:srgbClr val="1E3268"/>
                </a:solidFill>
                <a:latin typeface="Open Sans" charset="0"/>
              </a:rPr>
              <a:t>. topical growth factors, granulocyte colony-stimulating factors, or dermal substitutes), for typical diabetic foot ulcers.</a:t>
            </a:r>
          </a:p>
          <a:p>
            <a:pPr marL="0" indent="0">
              <a:spcBef>
                <a:spcPts val="925"/>
              </a:spcBef>
            </a:pPr>
            <a:r>
              <a:rPr lang="en-US" altLang="en-US" sz="2800" dirty="0">
                <a:solidFill>
                  <a:srgbClr val="1E3268"/>
                </a:solidFill>
                <a:latin typeface="Open Sans" charset="0"/>
              </a:rPr>
              <a:t>Provided that all other modifiable factors (e.g. pressure </a:t>
            </a:r>
          </a:p>
          <a:p>
            <a:pPr marL="0" indent="0">
              <a:spcBef>
                <a:spcPts val="925"/>
              </a:spcBef>
            </a:pPr>
            <a:r>
              <a:rPr lang="en-US" altLang="en-US" sz="2800" dirty="0">
                <a:solidFill>
                  <a:srgbClr val="1E3268"/>
                </a:solidFill>
                <a:latin typeface="Open Sans" charset="0"/>
              </a:rPr>
              <a:t>offloading, infection, foot deformity </a:t>
            </a:r>
            <a:r>
              <a:rPr lang="en-US" altLang="en-US" sz="2800" dirty="0" err="1">
                <a:solidFill>
                  <a:srgbClr val="1E3268"/>
                </a:solidFill>
                <a:latin typeface="Open Sans" charset="0"/>
              </a:rPr>
              <a:t>etc</a:t>
            </a:r>
            <a:r>
              <a:rPr lang="en-US" altLang="en-US" sz="2800" dirty="0">
                <a:solidFill>
                  <a:srgbClr val="1E3268"/>
                </a:solidFill>
                <a:latin typeface="Open Sans" charset="0"/>
              </a:rPr>
              <a:t>) have been </a:t>
            </a:r>
          </a:p>
          <a:p>
            <a:pPr marL="0" indent="0">
              <a:spcBef>
                <a:spcPts val="925"/>
              </a:spcBef>
            </a:pPr>
            <a:r>
              <a:rPr lang="en-US" altLang="en-US" sz="2800" dirty="0">
                <a:solidFill>
                  <a:srgbClr val="1E3268"/>
                </a:solidFill>
                <a:latin typeface="Open Sans" charset="0"/>
              </a:rPr>
              <a:t>addressed, adjunctive wound-healing therapies may be </a:t>
            </a:r>
          </a:p>
          <a:p>
            <a:pPr marL="0" indent="0">
              <a:spcBef>
                <a:spcPts val="925"/>
              </a:spcBef>
            </a:pPr>
            <a:r>
              <a:rPr lang="en-US" altLang="en-US" sz="2800" dirty="0">
                <a:solidFill>
                  <a:srgbClr val="1E3268"/>
                </a:solidFill>
                <a:latin typeface="Open Sans" charset="0"/>
              </a:rPr>
              <a:t>considered for non-healing, non-ischemic wounds .</a:t>
            </a:r>
            <a:endParaRPr lang="en-CA" altLang="en-US" sz="2800" dirty="0">
              <a:solidFill>
                <a:srgbClr val="1E3268"/>
              </a:solidFill>
              <a:latin typeface="Open Sans" charset="0"/>
            </a:endParaRPr>
          </a:p>
        </p:txBody>
      </p:sp>
    </p:spTree>
    <p:extLst>
      <p:ext uri="{BB962C8B-B14F-4D97-AF65-F5344CB8AC3E}">
        <p14:creationId xmlns:p14="http://schemas.microsoft.com/office/powerpoint/2010/main" val="1589647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295835" y="954741"/>
            <a:ext cx="8659037" cy="4822332"/>
          </a:xfrm>
        </p:spPr>
        <p:txBody>
          <a:bodyPr>
            <a:normAutofit/>
          </a:bodyPr>
          <a:lstStyle/>
          <a:p>
            <a:pPr marL="0" indent="0">
              <a:buNone/>
            </a:pPr>
            <a:r>
              <a:rPr lang="en-US" sz="3200" dirty="0"/>
              <a:t> In a person with diabetes and suspected </a:t>
            </a:r>
            <a:r>
              <a:rPr lang="en-US" sz="3200" dirty="0">
                <a:effectLst>
                  <a:outerShdw blurRad="38100" dist="38100" dir="2700000" algn="tl">
                    <a:srgbClr val="000000">
                      <a:alpha val="43137"/>
                    </a:srgbClr>
                  </a:outerShdw>
                </a:effectLst>
              </a:rPr>
              <a:t>osteomyelitis</a:t>
            </a:r>
            <a:r>
              <a:rPr lang="en-US" sz="3200" dirty="0"/>
              <a:t> of the foot, we recommend using a combination of the </a:t>
            </a:r>
            <a:r>
              <a:rPr lang="en-US" sz="3200" dirty="0">
                <a:solidFill>
                  <a:srgbClr val="C00000"/>
                </a:solidFill>
              </a:rPr>
              <a:t>probe-to-bone</a:t>
            </a:r>
            <a:r>
              <a:rPr lang="en-US" sz="3200" dirty="0"/>
              <a:t> (PTB) test, the </a:t>
            </a:r>
            <a:r>
              <a:rPr lang="en-US" sz="3200" dirty="0">
                <a:solidFill>
                  <a:srgbClr val="C00000"/>
                </a:solidFill>
              </a:rPr>
              <a:t>ESR </a:t>
            </a:r>
            <a:r>
              <a:rPr lang="en-US" sz="3200" dirty="0"/>
              <a:t>(or </a:t>
            </a:r>
            <a:r>
              <a:rPr lang="en-US" sz="3200" dirty="0">
                <a:solidFill>
                  <a:srgbClr val="C00000"/>
                </a:solidFill>
              </a:rPr>
              <a:t>CRP</a:t>
            </a:r>
            <a:r>
              <a:rPr lang="en-US" sz="3200" dirty="0"/>
              <a:t>), and </a:t>
            </a:r>
            <a:r>
              <a:rPr lang="en-US" sz="3200" dirty="0">
                <a:solidFill>
                  <a:srgbClr val="C00000"/>
                </a:solidFill>
              </a:rPr>
              <a:t>plain X-rays </a:t>
            </a:r>
            <a:r>
              <a:rPr lang="en-US" sz="3200" dirty="0"/>
              <a:t>as the initial studies to diagnose osteomyelitis.</a:t>
            </a:r>
          </a:p>
        </p:txBody>
      </p:sp>
    </p:spTree>
    <p:extLst>
      <p:ext uri="{BB962C8B-B14F-4D97-AF65-F5344CB8AC3E}">
        <p14:creationId xmlns:p14="http://schemas.microsoft.com/office/powerpoint/2010/main" val="1376913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609602" y="806824"/>
            <a:ext cx="8426822" cy="5768788"/>
          </a:xfrm>
        </p:spPr>
        <p:txBody>
          <a:bodyPr/>
          <a:lstStyle/>
          <a:p>
            <a:r>
              <a:rPr lang="en-US" dirty="0"/>
              <a:t> </a:t>
            </a:r>
            <a:r>
              <a:rPr lang="en-US" sz="2800" dirty="0"/>
              <a:t>In a person with diabetes and suspected osteomyelitis of the foot, if a plain X-ray and clinical and laboratory findings are most compatible with osteomyelitis, we recommend no further imaging of the foot to establish the diagnosis. </a:t>
            </a:r>
          </a:p>
          <a:p>
            <a:r>
              <a:rPr lang="en-US" sz="2800" dirty="0"/>
              <a:t>b) If the diagnosis of osteomyelitis remains in doubt, consider ordering an advanced imaging study, such as magnetic resonance imaging scan, </a:t>
            </a:r>
            <a:r>
              <a:rPr lang="en-US" sz="2800" baseline="30000" dirty="0"/>
              <a:t>18</a:t>
            </a:r>
            <a:r>
              <a:rPr lang="en-US" sz="2800" dirty="0"/>
              <a:t>F-FDG-positron emission tomography (PET)/computed tomography (CT) or leukocyte scintigraphy (with or without CT).</a:t>
            </a:r>
          </a:p>
        </p:txBody>
      </p:sp>
    </p:spTree>
    <p:extLst>
      <p:ext uri="{BB962C8B-B14F-4D97-AF65-F5344CB8AC3E}">
        <p14:creationId xmlns:p14="http://schemas.microsoft.com/office/powerpoint/2010/main" val="2480216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Diabetic foot ulcer</a:t>
            </a:r>
          </a:p>
        </p:txBody>
      </p:sp>
      <p:sp>
        <p:nvSpPr>
          <p:cNvPr id="3" name="Content Placeholder 2"/>
          <p:cNvSpPr>
            <a:spLocks noGrp="1"/>
          </p:cNvSpPr>
          <p:nvPr>
            <p:ph idx="1"/>
          </p:nvPr>
        </p:nvSpPr>
        <p:spPr/>
        <p:txBody>
          <a:bodyPr>
            <a:normAutofit/>
          </a:bodyPr>
          <a:lstStyle/>
          <a:p>
            <a:r>
              <a:rPr lang="en-US" sz="3200" dirty="0"/>
              <a:t>15% diabetics develop ulcer</a:t>
            </a:r>
          </a:p>
          <a:p>
            <a:r>
              <a:rPr lang="en-US" sz="3200" dirty="0"/>
              <a:t>2/3 cause for </a:t>
            </a:r>
            <a:r>
              <a:rPr lang="en-US" sz="3200" dirty="0" err="1"/>
              <a:t>nontraumatic</a:t>
            </a:r>
            <a:r>
              <a:rPr lang="en-US" sz="3200" dirty="0"/>
              <a:t> amputation</a:t>
            </a:r>
          </a:p>
        </p:txBody>
      </p:sp>
    </p:spTree>
    <p:extLst>
      <p:ext uri="{BB962C8B-B14F-4D97-AF65-F5344CB8AC3E}">
        <p14:creationId xmlns:p14="http://schemas.microsoft.com/office/powerpoint/2010/main" val="40372706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
          </p:nvPr>
        </p:nvSpPr>
        <p:spPr>
          <a:xfrm>
            <a:off x="551329" y="215152"/>
            <a:ext cx="8659906" cy="6078071"/>
          </a:xfrm>
        </p:spPr>
        <p:txBody>
          <a:bodyPr>
            <a:normAutofit/>
          </a:bodyPr>
          <a:lstStyle/>
          <a:p>
            <a:r>
              <a:rPr lang="en-US" sz="3200" dirty="0"/>
              <a:t>In a person with diabetes and suspected osteomyelitis of the foot, in whom making a definitive diagnosis or determining the causative pathogen is necessary for selecting treatment, collect a sample of bone (percutaneously or surgically) to culture clinically relevant bone microorganisms and for histopathology.</a:t>
            </a:r>
          </a:p>
        </p:txBody>
      </p:sp>
    </p:spTree>
    <p:extLst>
      <p:ext uri="{BB962C8B-B14F-4D97-AF65-F5344CB8AC3E}">
        <p14:creationId xmlns:p14="http://schemas.microsoft.com/office/powerpoint/2010/main" val="3168085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623049" y="1761566"/>
            <a:ext cx="8655422" cy="2312894"/>
          </a:xfrm>
        </p:spPr>
        <p:txBody>
          <a:bodyPr>
            <a:normAutofit/>
          </a:bodyPr>
          <a:lstStyle/>
          <a:p>
            <a:pPr marL="0" indent="0">
              <a:buNone/>
            </a:pPr>
            <a:r>
              <a:rPr lang="en-US" sz="3200" dirty="0"/>
              <a:t>Collect an appropriate specimen for culture </a:t>
            </a:r>
            <a:r>
              <a:rPr lang="en-US" sz="3200" dirty="0">
                <a:effectLst>
                  <a:outerShdw blurRad="38100" dist="38100" dir="2700000" algn="tl">
                    <a:srgbClr val="000000">
                      <a:alpha val="43137"/>
                    </a:srgbClr>
                  </a:outerShdw>
                </a:effectLst>
              </a:rPr>
              <a:t>for almost all </a:t>
            </a:r>
            <a:r>
              <a:rPr lang="en-US" sz="3200" dirty="0"/>
              <a:t>clinically infected ulcers to determine the causative pathogens</a:t>
            </a:r>
          </a:p>
        </p:txBody>
      </p:sp>
    </p:spTree>
    <p:extLst>
      <p:ext uri="{BB962C8B-B14F-4D97-AF65-F5344CB8AC3E}">
        <p14:creationId xmlns:p14="http://schemas.microsoft.com/office/powerpoint/2010/main" val="39729286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Importance of Offloading</a:t>
            </a:r>
          </a:p>
        </p:txBody>
      </p:sp>
      <p:sp>
        <p:nvSpPr>
          <p:cNvPr id="3" name="Content Placeholder 2"/>
          <p:cNvSpPr>
            <a:spLocks noGrp="1"/>
          </p:cNvSpPr>
          <p:nvPr>
            <p:ph idx="1"/>
          </p:nvPr>
        </p:nvSpPr>
        <p:spPr>
          <a:xfrm>
            <a:off x="677334" y="1519707"/>
            <a:ext cx="8596668" cy="4803820"/>
          </a:xfrm>
        </p:spPr>
        <p:txBody>
          <a:bodyPr>
            <a:normAutofit/>
          </a:bodyPr>
          <a:lstStyle/>
          <a:p>
            <a:pPr marL="0" indent="0">
              <a:buNone/>
            </a:pPr>
            <a:r>
              <a:rPr lang="en-US" sz="2800" dirty="0"/>
              <a:t>Appropriate offloading reduces time to heal, risk of</a:t>
            </a:r>
          </a:p>
          <a:p>
            <a:pPr marL="0" indent="0">
              <a:buNone/>
            </a:pPr>
            <a:r>
              <a:rPr lang="en-US" sz="2800" dirty="0"/>
              <a:t> infection amputation .Around 90% of diabetic foot</a:t>
            </a:r>
          </a:p>
          <a:p>
            <a:pPr marL="0" indent="0">
              <a:buNone/>
            </a:pPr>
            <a:r>
              <a:rPr lang="en-US" sz="2800" dirty="0"/>
              <a:t> ulcers have neuropathic component. Plantar foot</a:t>
            </a:r>
          </a:p>
          <a:p>
            <a:pPr marL="0" indent="0">
              <a:buNone/>
            </a:pPr>
            <a:r>
              <a:rPr lang="en-US" sz="2800" dirty="0"/>
              <a:t> ulcers under constant pressure repetitive trauma</a:t>
            </a:r>
          </a:p>
          <a:p>
            <a:pPr marL="0" indent="0">
              <a:buNone/>
            </a:pPr>
            <a:r>
              <a:rPr lang="en-US" sz="2800" dirty="0"/>
              <a:t> need to reduce redistribute vertical and shearing</a:t>
            </a:r>
          </a:p>
          <a:p>
            <a:pPr marL="0" indent="0">
              <a:buNone/>
            </a:pPr>
            <a:r>
              <a:rPr lang="en-US" sz="2800" dirty="0"/>
              <a:t> stress on ulcer . Patient </a:t>
            </a:r>
            <a:r>
              <a:rPr lang="en-US" sz="2800" dirty="0" err="1"/>
              <a:t>proprioreception</a:t>
            </a:r>
            <a:r>
              <a:rPr lang="en-US" sz="2800" dirty="0"/>
              <a:t> / balance</a:t>
            </a:r>
          </a:p>
          <a:p>
            <a:pPr marL="0" indent="0">
              <a:buNone/>
            </a:pPr>
            <a:r>
              <a:rPr lang="en-US" sz="2800" dirty="0"/>
              <a:t> / flexibility / cognitive ability will determine </a:t>
            </a:r>
          </a:p>
          <a:p>
            <a:pPr marL="0" indent="0">
              <a:buNone/>
            </a:pPr>
            <a:r>
              <a:rPr lang="en-US" sz="2800" dirty="0"/>
              <a:t>suitable offloading.</a:t>
            </a:r>
          </a:p>
        </p:txBody>
      </p:sp>
    </p:spTree>
    <p:extLst>
      <p:ext uri="{BB962C8B-B14F-4D97-AF65-F5344CB8AC3E}">
        <p14:creationId xmlns:p14="http://schemas.microsoft.com/office/powerpoint/2010/main" val="623416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Antibiotic therapy</a:t>
            </a:r>
          </a:p>
        </p:txBody>
      </p:sp>
      <p:sp>
        <p:nvSpPr>
          <p:cNvPr id="3" name="Content Placeholder 2"/>
          <p:cNvSpPr>
            <a:spLocks noGrp="1"/>
          </p:cNvSpPr>
          <p:nvPr>
            <p:ph idx="1"/>
          </p:nvPr>
        </p:nvSpPr>
        <p:spPr>
          <a:xfrm>
            <a:off x="677334" y="1465729"/>
            <a:ext cx="8596668" cy="4575633"/>
          </a:xfrm>
        </p:spPr>
        <p:txBody>
          <a:bodyPr>
            <a:noAutofit/>
          </a:bodyPr>
          <a:lstStyle/>
          <a:p>
            <a:pPr marL="0" indent="0">
              <a:buNone/>
            </a:pPr>
            <a:r>
              <a:rPr lang="en-US" sz="2800" dirty="0"/>
              <a:t>Treat a person with a DF with an antibiotic agent that has been shown to be effective in a published randomized controlled trial (RCT) and is appropriate for the individual patient. Some agents to consider include </a:t>
            </a:r>
            <a:r>
              <a:rPr lang="en-US" sz="2800" dirty="0" err="1">
                <a:solidFill>
                  <a:srgbClr val="C00000"/>
                </a:solidFill>
              </a:rPr>
              <a:t>penicillins</a:t>
            </a:r>
            <a:r>
              <a:rPr lang="en-US" sz="2800" dirty="0"/>
              <a:t>, </a:t>
            </a:r>
            <a:r>
              <a:rPr lang="en-US" sz="2800" dirty="0" err="1">
                <a:solidFill>
                  <a:srgbClr val="C00000"/>
                </a:solidFill>
              </a:rPr>
              <a:t>cephalosporins</a:t>
            </a:r>
            <a:r>
              <a:rPr lang="en-US" sz="2800" dirty="0"/>
              <a:t>, </a:t>
            </a:r>
            <a:r>
              <a:rPr lang="en-US" sz="2800" dirty="0" err="1">
                <a:solidFill>
                  <a:srgbClr val="C00000"/>
                </a:solidFill>
              </a:rPr>
              <a:t>carbapenems</a:t>
            </a:r>
            <a:r>
              <a:rPr lang="en-US" sz="2800" dirty="0"/>
              <a:t>, </a:t>
            </a:r>
            <a:r>
              <a:rPr lang="en-US" sz="2800" dirty="0">
                <a:solidFill>
                  <a:srgbClr val="C00000"/>
                </a:solidFill>
              </a:rPr>
              <a:t>metronidazole</a:t>
            </a:r>
            <a:r>
              <a:rPr lang="en-US" sz="2800" dirty="0"/>
              <a:t> (in combination with other antibiotic[s]), </a:t>
            </a:r>
            <a:r>
              <a:rPr lang="en-US" sz="2800" dirty="0">
                <a:solidFill>
                  <a:srgbClr val="C00000"/>
                </a:solidFill>
              </a:rPr>
              <a:t>clindamycin</a:t>
            </a:r>
            <a:r>
              <a:rPr lang="en-US" sz="2800" dirty="0"/>
              <a:t>,</a:t>
            </a:r>
            <a:r>
              <a:rPr lang="en-US" sz="2800" dirty="0">
                <a:solidFill>
                  <a:srgbClr val="C00000"/>
                </a:solidFill>
              </a:rPr>
              <a:t> linezolid</a:t>
            </a:r>
            <a:r>
              <a:rPr lang="en-US" sz="2800" dirty="0"/>
              <a:t>, </a:t>
            </a:r>
            <a:r>
              <a:rPr lang="en-US" sz="2800" dirty="0" err="1">
                <a:solidFill>
                  <a:srgbClr val="C00000"/>
                </a:solidFill>
              </a:rPr>
              <a:t>daptomycin</a:t>
            </a:r>
            <a:r>
              <a:rPr lang="en-US" sz="2800" dirty="0"/>
              <a:t>, </a:t>
            </a:r>
            <a:r>
              <a:rPr lang="en-US" sz="2800" dirty="0">
                <a:solidFill>
                  <a:srgbClr val="C00000"/>
                </a:solidFill>
              </a:rPr>
              <a:t>fluoroquinolone</a:t>
            </a:r>
            <a:r>
              <a:rPr lang="en-US" sz="2800" dirty="0"/>
              <a:t>s, or</a:t>
            </a:r>
            <a:r>
              <a:rPr lang="en-US" sz="2800" dirty="0">
                <a:solidFill>
                  <a:srgbClr val="C00000"/>
                </a:solidFill>
              </a:rPr>
              <a:t> vancomycin</a:t>
            </a:r>
            <a:r>
              <a:rPr lang="en-US" sz="2800" dirty="0"/>
              <a:t>.</a:t>
            </a:r>
          </a:p>
        </p:txBody>
      </p:sp>
    </p:spTree>
    <p:extLst>
      <p:ext uri="{BB962C8B-B14F-4D97-AF65-F5344CB8AC3E}">
        <p14:creationId xmlns:p14="http://schemas.microsoft.com/office/powerpoint/2010/main" val="1858328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047" y="443754"/>
            <a:ext cx="9587753" cy="6104964"/>
          </a:xfrm>
        </p:spPr>
        <p:txBody>
          <a:bodyPr>
            <a:noAutofit/>
          </a:bodyPr>
          <a:lstStyle/>
          <a:p>
            <a:pPr marL="0" indent="0">
              <a:buNone/>
            </a:pPr>
            <a:r>
              <a:rPr lang="en-US" sz="2800" dirty="0"/>
              <a:t>Empiric IV antibiotics are required for all patients with </a:t>
            </a:r>
            <a:r>
              <a:rPr lang="en-US" sz="2800" dirty="0">
                <a:effectLst>
                  <a:outerShdw blurRad="38100" dist="38100" dir="2700000" algn="tl">
                    <a:srgbClr val="000000">
                      <a:alpha val="43137"/>
                    </a:srgbClr>
                  </a:outerShdw>
                </a:effectLst>
              </a:rPr>
              <a:t>severe </a:t>
            </a:r>
            <a:r>
              <a:rPr lang="en-US" sz="2800" dirty="0"/>
              <a:t>or </a:t>
            </a:r>
            <a:r>
              <a:rPr lang="en-US" sz="2800" dirty="0">
                <a:effectLst>
                  <a:outerShdw blurRad="38100" dist="38100" dir="2700000" algn="tl">
                    <a:srgbClr val="000000">
                      <a:alpha val="43137"/>
                    </a:srgbClr>
                  </a:outerShdw>
                </a:effectLst>
              </a:rPr>
              <a:t>systemic infections </a:t>
            </a:r>
            <a:r>
              <a:rPr lang="en-US" sz="2800" dirty="0"/>
              <a:t>and for </a:t>
            </a:r>
            <a:r>
              <a:rPr lang="en-US" sz="2800" dirty="0">
                <a:effectLst>
                  <a:outerShdw blurRad="38100" dist="38100" dir="2700000" algn="tl">
                    <a:srgbClr val="000000">
                      <a:alpha val="43137"/>
                    </a:srgbClr>
                  </a:outerShdw>
                </a:effectLst>
              </a:rPr>
              <a:t>some moderate infections</a:t>
            </a:r>
            <a:r>
              <a:rPr lang="en-US" sz="2800" dirty="0"/>
              <a:t>. The dose and dosing interval needs to consider the severity of the infection and extent of vascular insufficiency to ensure sufficient drug levels at the site of infection .Empiric treatment of severe infection involving deep tissues should be broad spectrum, covering streptococci, S. aureus, aerobic Gram-negative bacilli </a:t>
            </a:r>
            <a:r>
              <a:rPr lang="en-US" sz="2800" dirty="0" err="1"/>
              <a:t>andanaerobes</a:t>
            </a:r>
            <a:r>
              <a:rPr lang="en-US" sz="2800" dirty="0"/>
              <a:t>.</a:t>
            </a:r>
          </a:p>
          <a:p>
            <a:pPr marL="0" indent="0">
              <a:buNone/>
            </a:pPr>
            <a:r>
              <a:rPr lang="en-US" sz="2800" dirty="0"/>
              <a:t> Pseudomonas aeruginosa is an uncommon cause of diabetic foot infection and empiric cover of </a:t>
            </a:r>
            <a:r>
              <a:rPr lang="en-US" sz="2800" dirty="0" err="1"/>
              <a:t>P.aeruginosa</a:t>
            </a:r>
            <a:r>
              <a:rPr lang="en-US" sz="2800" dirty="0"/>
              <a:t> is usually not required</a:t>
            </a:r>
          </a:p>
        </p:txBody>
      </p:sp>
    </p:spTree>
    <p:extLst>
      <p:ext uri="{BB962C8B-B14F-4D97-AF65-F5344CB8AC3E}">
        <p14:creationId xmlns:p14="http://schemas.microsoft.com/office/powerpoint/2010/main" val="34824929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85801"/>
            <a:ext cx="8596668" cy="5355562"/>
          </a:xfrm>
        </p:spPr>
        <p:txBody>
          <a:bodyPr>
            <a:normAutofit/>
          </a:bodyPr>
          <a:lstStyle/>
          <a:p>
            <a:pPr marL="0" indent="0">
              <a:buNone/>
            </a:pPr>
            <a:r>
              <a:rPr lang="en-US" sz="2800" dirty="0"/>
              <a:t> Administer antibiotic therapy initially by the </a:t>
            </a:r>
            <a:r>
              <a:rPr lang="en-US" sz="2800" dirty="0">
                <a:effectLst>
                  <a:outerShdw blurRad="38100" dist="38100" dir="2700000" algn="tl">
                    <a:srgbClr val="000000">
                      <a:alpha val="43137"/>
                    </a:srgbClr>
                  </a:outerShdw>
                </a:effectLst>
              </a:rPr>
              <a:t>parenteral</a:t>
            </a:r>
            <a:r>
              <a:rPr lang="en-US" sz="2800" dirty="0"/>
              <a:t> route to any patient with a </a:t>
            </a:r>
            <a:r>
              <a:rPr lang="en-US" sz="2800" i="1" dirty="0">
                <a:effectLst>
                  <a:outerShdw blurRad="38100" dist="38100" dir="2700000" algn="tl">
                    <a:srgbClr val="000000">
                      <a:alpha val="43137"/>
                    </a:srgbClr>
                  </a:outerShdw>
                </a:effectLst>
              </a:rPr>
              <a:t>severe</a:t>
            </a:r>
            <a:r>
              <a:rPr lang="en-US" sz="2800" dirty="0">
                <a:effectLst>
                  <a:outerShdw blurRad="38100" dist="38100" dir="2700000" algn="tl">
                    <a:srgbClr val="000000">
                      <a:alpha val="43137"/>
                    </a:srgbClr>
                  </a:outerShdw>
                </a:effectLst>
              </a:rPr>
              <a:t> DF.</a:t>
            </a:r>
          </a:p>
          <a:p>
            <a:pPr marL="0" indent="0">
              <a:buNone/>
            </a:pPr>
            <a:r>
              <a:rPr lang="en-US" sz="2800" dirty="0">
                <a:effectLst>
                  <a:outerShdw blurRad="38100" dist="38100" dir="2700000" algn="tl">
                    <a:srgbClr val="000000">
                      <a:alpha val="43137"/>
                    </a:srgbClr>
                  </a:outerShdw>
                </a:effectLst>
              </a:rPr>
              <a:t> </a:t>
            </a:r>
            <a:r>
              <a:rPr lang="en-US" sz="2800" dirty="0"/>
              <a:t>Switch to oral therapy if the patient is clinically improving and has no contraindications to oral therapy and if there is an appropriate oral agent available.</a:t>
            </a:r>
          </a:p>
          <a:p>
            <a:pPr marL="0" indent="0">
              <a:buNone/>
            </a:pPr>
            <a:r>
              <a:rPr lang="en-US" sz="2800" dirty="0">
                <a:effectLst>
                  <a:outerShdw blurRad="38100" dist="38100" dir="2700000" algn="tl">
                    <a:srgbClr val="000000">
                      <a:alpha val="43137"/>
                    </a:srgbClr>
                  </a:outerShdw>
                </a:effectLst>
              </a:rPr>
              <a:t>Do not treat </a:t>
            </a:r>
            <a:r>
              <a:rPr lang="en-US" sz="2800" dirty="0"/>
              <a:t>clinically uninfected foot ulcers with systemic or local antibiotic therapy with the goal of reducing the risk of infection or promoting ulcer healing.</a:t>
            </a:r>
          </a:p>
        </p:txBody>
      </p:sp>
    </p:spTree>
    <p:extLst>
      <p:ext uri="{BB962C8B-B14F-4D97-AF65-F5344CB8AC3E}">
        <p14:creationId xmlns:p14="http://schemas.microsoft.com/office/powerpoint/2010/main" val="242192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7919"/>
            <a:ext cx="8596668" cy="5893444"/>
          </a:xfrm>
        </p:spPr>
        <p:txBody>
          <a:bodyPr/>
          <a:lstStyle/>
          <a:p>
            <a:pPr marL="0" indent="0">
              <a:buNone/>
            </a:pPr>
            <a:r>
              <a:rPr lang="en-US" sz="3200" dirty="0">
                <a:solidFill>
                  <a:schemeClr val="accent5">
                    <a:lumMod val="75000"/>
                  </a:schemeClr>
                </a:solidFill>
                <a:effectLst>
                  <a:outerShdw blurRad="38100" dist="38100" dir="2700000" algn="tl">
                    <a:srgbClr val="000000">
                      <a:alpha val="43137"/>
                    </a:srgbClr>
                  </a:outerShdw>
                </a:effectLst>
              </a:rPr>
              <a:t>Infected ulcers</a:t>
            </a:r>
          </a:p>
          <a:p>
            <a:pPr marL="0" indent="0">
              <a:buNone/>
            </a:pPr>
            <a:r>
              <a:rPr lang="en-US" sz="2800" dirty="0"/>
              <a:t>At least two of these items are present:</a:t>
            </a:r>
          </a:p>
          <a:p>
            <a:pPr marL="0" indent="0">
              <a:buNone/>
            </a:pPr>
            <a:r>
              <a:rPr lang="en-US" sz="2800" dirty="0"/>
              <a:t>• Local swelling or induration</a:t>
            </a:r>
          </a:p>
          <a:p>
            <a:pPr marL="0" indent="0">
              <a:buNone/>
            </a:pPr>
            <a:r>
              <a:rPr lang="en-US" sz="2800" dirty="0"/>
              <a:t>• Erythema &gt;0.5 cm around the wound</a:t>
            </a:r>
          </a:p>
          <a:p>
            <a:pPr marL="0" indent="0">
              <a:buNone/>
            </a:pPr>
            <a:r>
              <a:rPr lang="en-US" sz="2800" dirty="0"/>
              <a:t>• Local tenderness or pain</a:t>
            </a:r>
          </a:p>
          <a:p>
            <a:pPr marL="0" indent="0">
              <a:buNone/>
            </a:pPr>
            <a:r>
              <a:rPr lang="en-US" sz="2800" dirty="0"/>
              <a:t>• Local increased warmth</a:t>
            </a:r>
          </a:p>
          <a:p>
            <a:pPr marL="0" indent="0">
              <a:buNone/>
            </a:pPr>
            <a:r>
              <a:rPr lang="en-US" sz="2800" dirty="0"/>
              <a:t>• Purulent discharge</a:t>
            </a:r>
          </a:p>
          <a:p>
            <a:pPr marL="0" indent="0">
              <a:buNone/>
            </a:pPr>
            <a:r>
              <a:rPr lang="en-US" sz="2800" dirty="0"/>
              <a:t>And no other cause(s) of an inflammatory response of the skin (</a:t>
            </a:r>
            <a:r>
              <a:rPr lang="en-US" sz="2800" dirty="0" err="1"/>
              <a:t>eg</a:t>
            </a:r>
            <a:r>
              <a:rPr lang="en-US" sz="2800" dirty="0"/>
              <a:t>, trauma, gout, acute Charcot neuro-</a:t>
            </a:r>
            <a:r>
              <a:rPr lang="en-US" sz="2800" dirty="0" err="1"/>
              <a:t>osteoarthropathy</a:t>
            </a:r>
            <a:r>
              <a:rPr lang="en-US" sz="2800" dirty="0"/>
              <a:t>, fracture, thrombosis, or venous stasis)</a:t>
            </a:r>
          </a:p>
          <a:p>
            <a:endParaRPr lang="en-US" dirty="0"/>
          </a:p>
        </p:txBody>
      </p:sp>
    </p:spTree>
    <p:extLst>
      <p:ext uri="{BB962C8B-B14F-4D97-AF65-F5344CB8AC3E}">
        <p14:creationId xmlns:p14="http://schemas.microsoft.com/office/powerpoint/2010/main" val="34068168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0338515"/>
              </p:ext>
            </p:extLst>
          </p:nvPr>
        </p:nvGraphicFramePr>
        <p:xfrm>
          <a:off x="295834" y="587375"/>
          <a:ext cx="8700248" cy="6537960"/>
        </p:xfrm>
        <a:graphic>
          <a:graphicData uri="http://schemas.openxmlformats.org/drawingml/2006/table">
            <a:tbl>
              <a:tblPr/>
              <a:tblGrid>
                <a:gridCol w="4350124">
                  <a:extLst>
                    <a:ext uri="{9D8B030D-6E8A-4147-A177-3AD203B41FA5}">
                      <a16:colId xmlns:a16="http://schemas.microsoft.com/office/drawing/2014/main" val="20000"/>
                    </a:ext>
                  </a:extLst>
                </a:gridCol>
                <a:gridCol w="4350124">
                  <a:extLst>
                    <a:ext uri="{9D8B030D-6E8A-4147-A177-3AD203B41FA5}">
                      <a16:colId xmlns:a16="http://schemas.microsoft.com/office/drawing/2014/main" val="20001"/>
                    </a:ext>
                  </a:extLst>
                </a:gridCol>
              </a:tblGrid>
              <a:tr h="2940330">
                <a:tc>
                  <a:txBody>
                    <a:bodyPr/>
                    <a:lstStyle/>
                    <a:p>
                      <a:pPr algn="l" fontAlgn="t"/>
                      <a:r>
                        <a:rPr lang="en-US" b="0" dirty="0">
                          <a:effectLst/>
                        </a:rPr>
                        <a:t> </a:t>
                      </a:r>
                      <a:r>
                        <a:rPr lang="en-US" sz="2400" b="0" dirty="0">
                          <a:effectLst/>
                        </a:rPr>
                        <a:t>Infection with no systemic manifestations involving</a:t>
                      </a:r>
                    </a:p>
                    <a:p>
                      <a:pPr algn="l" fontAlgn="t"/>
                      <a:r>
                        <a:rPr lang="en-US" sz="2400" b="0" dirty="0">
                          <a:effectLst/>
                        </a:rPr>
                        <a:t>• only the skin or subcutaneous tissue (not any deeper tissues), and</a:t>
                      </a:r>
                    </a:p>
                    <a:p>
                      <a:pPr algn="l" fontAlgn="t"/>
                      <a:r>
                        <a:rPr lang="en-US" sz="2400" b="0" dirty="0">
                          <a:effectLst/>
                        </a:rPr>
                        <a:t>• any erythema present does not extend &gt;2 cm around the wound</a:t>
                      </a:r>
                    </a:p>
                  </a:txBody>
                  <a:tcPr marL="114300" marR="114300" marT="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800" b="0" dirty="0">
                          <a:solidFill>
                            <a:schemeClr val="accent5">
                              <a:lumMod val="75000"/>
                            </a:schemeClr>
                          </a:solidFill>
                          <a:effectLst/>
                        </a:rPr>
                        <a:t> (mild infection)</a:t>
                      </a:r>
                    </a:p>
                  </a:txBody>
                  <a:tcPr marL="114300" marR="114300" marT="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940330">
                <a:tc>
                  <a:txBody>
                    <a:bodyPr/>
                    <a:lstStyle/>
                    <a:p>
                      <a:pPr algn="l" fontAlgn="t"/>
                      <a:r>
                        <a:rPr lang="en-US" sz="2400" b="0" dirty="0">
                          <a:effectLst/>
                        </a:rPr>
                        <a:t>- Infection with no systemic manifestations and involving</a:t>
                      </a:r>
                    </a:p>
                    <a:p>
                      <a:pPr algn="l" fontAlgn="t"/>
                      <a:r>
                        <a:rPr lang="en-US" sz="2400" b="0" dirty="0">
                          <a:effectLst/>
                        </a:rPr>
                        <a:t>• erythema extending ≥2 cm from the wound margin, </a:t>
                      </a:r>
                      <a:r>
                        <a:rPr lang="en-US" sz="2400" b="0" i="1" dirty="0">
                          <a:effectLst/>
                        </a:rPr>
                        <a:t>and/or</a:t>
                      </a:r>
                      <a:endParaRPr lang="en-US" sz="2400" b="0" dirty="0">
                        <a:effectLst/>
                      </a:endParaRPr>
                    </a:p>
                    <a:p>
                      <a:pPr algn="l" fontAlgn="t"/>
                      <a:r>
                        <a:rPr lang="en-US" sz="2400" b="0" dirty="0">
                          <a:effectLst/>
                        </a:rPr>
                        <a:t>• tissue deeper than skin and subcutaneous tissues (</a:t>
                      </a:r>
                      <a:r>
                        <a:rPr lang="en-US" sz="2400" b="0" dirty="0" err="1">
                          <a:effectLst/>
                        </a:rPr>
                        <a:t>eg</a:t>
                      </a:r>
                      <a:r>
                        <a:rPr lang="en-US" sz="2400" b="0" dirty="0">
                          <a:effectLst/>
                        </a:rPr>
                        <a:t>, tendon, muscle, joint, and bone,)</a:t>
                      </a:r>
                    </a:p>
                  </a:txBody>
                  <a:tcPr marL="114300" marR="114300" marT="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2800" b="0" dirty="0">
                          <a:solidFill>
                            <a:schemeClr val="accent5">
                              <a:lumMod val="75000"/>
                            </a:schemeClr>
                          </a:solidFill>
                          <a:effectLst/>
                        </a:rPr>
                        <a:t> (moderate infection)</a:t>
                      </a:r>
                    </a:p>
                  </a:txBody>
                  <a:tcPr marL="114300" marR="114300" marT="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733716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48923565"/>
              </p:ext>
            </p:extLst>
          </p:nvPr>
        </p:nvGraphicFramePr>
        <p:xfrm>
          <a:off x="363071" y="349624"/>
          <a:ext cx="8458200" cy="6104963"/>
        </p:xfrm>
        <a:graphic>
          <a:graphicData uri="http://schemas.openxmlformats.org/drawingml/2006/table">
            <a:tbl>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5220137">
                <a:tc>
                  <a:txBody>
                    <a:bodyPr/>
                    <a:lstStyle/>
                    <a:p>
                      <a:pPr marL="342900" indent="-342900" algn="l" fontAlgn="t">
                        <a:buFontTx/>
                        <a:buChar char="-"/>
                      </a:pPr>
                      <a:r>
                        <a:rPr lang="en-US" sz="2000" b="0" dirty="0">
                          <a:effectLst/>
                        </a:rPr>
                        <a:t>Any foot infection with associated </a:t>
                      </a:r>
                    </a:p>
                    <a:p>
                      <a:pPr marL="0" indent="0" algn="l" fontAlgn="t">
                        <a:buFontTx/>
                        <a:buNone/>
                      </a:pPr>
                      <a:r>
                        <a:rPr lang="en-US" sz="2000" b="0" dirty="0">
                          <a:effectLst/>
                        </a:rPr>
                        <a:t>systemic manifestations (of the </a:t>
                      </a:r>
                    </a:p>
                    <a:p>
                      <a:pPr marL="0" indent="0" algn="l" fontAlgn="t">
                        <a:buFontTx/>
                        <a:buNone/>
                      </a:pPr>
                      <a:r>
                        <a:rPr lang="en-US" sz="2000" b="0" dirty="0">
                          <a:effectLst/>
                        </a:rPr>
                        <a:t>systemic inflammatory response syndrome [SIRS]), as manifested by ≥2 of the following:</a:t>
                      </a:r>
                    </a:p>
                    <a:p>
                      <a:pPr algn="l" fontAlgn="t"/>
                      <a:r>
                        <a:rPr lang="en-US" sz="2000" b="0" dirty="0">
                          <a:effectLst/>
                        </a:rPr>
                        <a:t>• Temperature, &gt;38°C or &lt;36°C</a:t>
                      </a:r>
                    </a:p>
                    <a:p>
                      <a:pPr algn="l" fontAlgn="t"/>
                      <a:r>
                        <a:rPr lang="en-US" sz="2000" b="0" dirty="0">
                          <a:effectLst/>
                        </a:rPr>
                        <a:t>• Heart rate, &gt;90 beats/min</a:t>
                      </a:r>
                    </a:p>
                    <a:p>
                      <a:pPr algn="l" fontAlgn="t"/>
                      <a:r>
                        <a:rPr lang="en-US" sz="2000" b="0" dirty="0">
                          <a:effectLst/>
                        </a:rPr>
                        <a:t>• Respiratory rate, &gt;20 breaths/min or PaCO</a:t>
                      </a:r>
                      <a:r>
                        <a:rPr lang="en-US" sz="2000" b="0" baseline="-25000" dirty="0">
                          <a:effectLst/>
                        </a:rPr>
                        <a:t>2</a:t>
                      </a:r>
                      <a:r>
                        <a:rPr lang="en-US" sz="2000" b="0" dirty="0">
                          <a:effectLst/>
                        </a:rPr>
                        <a:t> &lt; 4.3 </a:t>
                      </a:r>
                      <a:r>
                        <a:rPr lang="en-US" sz="2000" b="0" dirty="0" err="1">
                          <a:effectLst/>
                        </a:rPr>
                        <a:t>kPa</a:t>
                      </a:r>
                      <a:r>
                        <a:rPr lang="en-US" sz="2000" b="0" dirty="0">
                          <a:effectLst/>
                        </a:rPr>
                        <a:t> (32 mmHg)</a:t>
                      </a:r>
                    </a:p>
                    <a:p>
                      <a:pPr algn="l" fontAlgn="t"/>
                      <a:r>
                        <a:rPr lang="en-US" sz="2000" b="0" dirty="0">
                          <a:effectLst/>
                        </a:rPr>
                        <a:t>• White blood cell count </a:t>
                      </a:r>
                    </a:p>
                    <a:p>
                      <a:pPr algn="l" fontAlgn="t"/>
                      <a:r>
                        <a:rPr lang="en-US" sz="2000" b="0" dirty="0">
                          <a:effectLst/>
                        </a:rPr>
                        <a:t>&gt;12 000/mm</a:t>
                      </a:r>
                      <a:r>
                        <a:rPr lang="en-US" sz="2000" b="0" baseline="30000" dirty="0">
                          <a:effectLst/>
                        </a:rPr>
                        <a:t>3</a:t>
                      </a:r>
                      <a:r>
                        <a:rPr lang="en-US" sz="2000" b="0" dirty="0">
                          <a:effectLst/>
                        </a:rPr>
                        <a:t>, or &lt;4000/mm</a:t>
                      </a:r>
                      <a:r>
                        <a:rPr lang="en-US" sz="2000" b="0" baseline="30000" dirty="0">
                          <a:effectLst/>
                        </a:rPr>
                        <a:t>3</a:t>
                      </a:r>
                      <a:r>
                        <a:rPr lang="en-US" sz="2000" b="0" dirty="0">
                          <a:effectLst/>
                        </a:rPr>
                        <a:t>, or &gt;10% immature (band) forms</a:t>
                      </a:r>
                    </a:p>
                  </a:txBody>
                  <a:tcPr marL="114300" marR="114300" marT="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l" fontAlgn="t"/>
                      <a:r>
                        <a:rPr lang="en-US" sz="3600" b="0" dirty="0">
                          <a:solidFill>
                            <a:schemeClr val="accent5">
                              <a:lumMod val="75000"/>
                            </a:schemeClr>
                          </a:solidFill>
                          <a:effectLst/>
                        </a:rPr>
                        <a:t>severe infection</a:t>
                      </a:r>
                    </a:p>
                  </a:txBody>
                  <a:tcPr marL="114300" marR="114300" marT="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84826">
                <a:tc>
                  <a:txBody>
                    <a:bodyPr/>
                    <a:lstStyle/>
                    <a:p>
                      <a:pPr algn="l" fontAlgn="t"/>
                      <a:r>
                        <a:rPr lang="en-US" sz="2000" b="0" dirty="0">
                          <a:effectLst/>
                        </a:rPr>
                        <a:t>- Infection involving bone (osteomyelitis)</a:t>
                      </a:r>
                    </a:p>
                  </a:txBody>
                  <a:tcPr marL="114300" marR="114300" marT="114300" marB="11430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endParaRPr lang="en-US" dirty="0"/>
                    </a:p>
                  </a:txBody>
                  <a:tcPr>
                    <a:lnL w="9525" cap="flat" cmpd="sng" algn="ctr">
                      <a:solidFill>
                        <a:srgbClr val="9E9E9E"/>
                      </a:solidFill>
                      <a:prstDash val="solid"/>
                      <a:round/>
                      <a:headEnd type="none" w="med" len="med"/>
                      <a:tailEnd type="none" w="med" len="med"/>
                    </a:lnL>
                    <a:lnT w="9525" cap="flat" cmpd="sng" algn="ctr">
                      <a:solidFill>
                        <a:srgbClr val="9E9E9E"/>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845783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55495"/>
            <a:ext cx="8596668" cy="5785868"/>
          </a:xfrm>
        </p:spPr>
        <p:txBody>
          <a:bodyPr>
            <a:normAutofit/>
          </a:bodyPr>
          <a:lstStyle/>
          <a:p>
            <a:pPr marL="0" indent="0">
              <a:buNone/>
            </a:pPr>
            <a:r>
              <a:rPr lang="en-US" sz="3200" dirty="0"/>
              <a:t>Treat patients with a </a:t>
            </a:r>
            <a:r>
              <a:rPr lang="en-US" sz="3200" dirty="0">
                <a:effectLst>
                  <a:outerShdw blurRad="38100" dist="38100" dir="2700000" algn="tl">
                    <a:srgbClr val="000000">
                      <a:alpha val="43137"/>
                    </a:srgbClr>
                  </a:outerShdw>
                </a:effectLst>
              </a:rPr>
              <a:t>mild</a:t>
            </a:r>
            <a:r>
              <a:rPr lang="en-US" sz="3200" dirty="0"/>
              <a:t> DF and most with a </a:t>
            </a:r>
            <a:r>
              <a:rPr lang="en-US" sz="3200" dirty="0">
                <a:effectLst>
                  <a:outerShdw blurRad="38100" dist="38100" dir="2700000" algn="tl">
                    <a:srgbClr val="000000">
                      <a:alpha val="43137"/>
                    </a:srgbClr>
                  </a:outerShdw>
                </a:effectLst>
              </a:rPr>
              <a:t>moderate</a:t>
            </a:r>
            <a:r>
              <a:rPr lang="en-US" sz="3200" dirty="0"/>
              <a:t> DF, with oral antibiotic therapy, either at presentation or when clearly improving with initial intravenous therapy.</a:t>
            </a:r>
          </a:p>
          <a:p>
            <a:pPr marL="0" indent="0">
              <a:buNone/>
            </a:pPr>
            <a:endParaRPr lang="en-US" sz="3200" dirty="0"/>
          </a:p>
          <a:p>
            <a:pPr marL="0" indent="0">
              <a:buNone/>
            </a:pPr>
            <a:r>
              <a:rPr lang="en-US" sz="3200" dirty="0"/>
              <a:t>We suggest </a:t>
            </a:r>
            <a:r>
              <a:rPr lang="en-US" sz="3200" u="sng" dirty="0"/>
              <a:t>not using any currently available topical antimicrobial agent for treating a mild DF</a:t>
            </a:r>
          </a:p>
        </p:txBody>
      </p:sp>
    </p:spTree>
    <p:extLst>
      <p:ext uri="{BB962C8B-B14F-4D97-AF65-F5344CB8AC3E}">
        <p14:creationId xmlns:p14="http://schemas.microsoft.com/office/powerpoint/2010/main" val="2809324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75763"/>
            <a:ext cx="8596668" cy="4855336"/>
          </a:xfrm>
        </p:spPr>
        <p:txBody>
          <a:bodyPr>
            <a:normAutofit/>
          </a:bodyPr>
          <a:lstStyle/>
          <a:p>
            <a:pPr marL="0" indent="0">
              <a:buNone/>
            </a:pPr>
            <a:r>
              <a:rPr lang="en-US" sz="2800" dirty="0"/>
              <a:t>Persons with diabetes have  a </a:t>
            </a:r>
            <a:r>
              <a:rPr lang="en-US" sz="2800" dirty="0">
                <a:solidFill>
                  <a:srgbClr val="C00000"/>
                </a:solidFill>
              </a:rPr>
              <a:t>15</a:t>
            </a:r>
            <a:r>
              <a:rPr lang="en-US" sz="2800" dirty="0">
                <a:solidFill>
                  <a:srgbClr val="002060"/>
                </a:solidFill>
              </a:rPr>
              <a:t>- to </a:t>
            </a:r>
            <a:r>
              <a:rPr lang="en-US" sz="2800" dirty="0">
                <a:solidFill>
                  <a:srgbClr val="C00000"/>
                </a:solidFill>
              </a:rPr>
              <a:t>40</a:t>
            </a:r>
            <a:r>
              <a:rPr lang="en-US" sz="2800" dirty="0">
                <a:solidFill>
                  <a:srgbClr val="002060"/>
                </a:solidFill>
              </a:rPr>
              <a:t>-fold </a:t>
            </a:r>
          </a:p>
          <a:p>
            <a:pPr marL="0" indent="0">
              <a:buNone/>
            </a:pPr>
            <a:r>
              <a:rPr lang="en-US" sz="2800" dirty="0"/>
              <a:t>higher risk of </a:t>
            </a:r>
            <a:r>
              <a:rPr lang="en-US" sz="2800" dirty="0" err="1"/>
              <a:t>lowerextremity</a:t>
            </a:r>
            <a:r>
              <a:rPr lang="en-US" sz="2800" dirty="0"/>
              <a:t> amputation compared</a:t>
            </a:r>
          </a:p>
          <a:p>
            <a:pPr marL="0" indent="0">
              <a:buNone/>
            </a:pPr>
            <a:r>
              <a:rPr lang="en-US" sz="2800" dirty="0"/>
              <a:t> with their nondiabetic counterparts.</a:t>
            </a:r>
          </a:p>
          <a:p>
            <a:pPr marL="0" indent="0">
              <a:buNone/>
            </a:pPr>
            <a:r>
              <a:rPr lang="en-US" sz="2800" dirty="0"/>
              <a:t> Survival is poor in diabetic patients after an </a:t>
            </a:r>
          </a:p>
          <a:p>
            <a:pPr marL="0" indent="0">
              <a:buNone/>
            </a:pPr>
            <a:r>
              <a:rPr lang="en-US" sz="2800" dirty="0"/>
              <a:t>amputation, with higher levels of amputation</a:t>
            </a:r>
          </a:p>
          <a:p>
            <a:pPr marL="0" indent="0">
              <a:buNone/>
            </a:pPr>
            <a:r>
              <a:rPr lang="en-US" sz="2800" dirty="0"/>
              <a:t> generally having lower survival rates.</a:t>
            </a:r>
          </a:p>
          <a:p>
            <a:pPr marL="0" indent="0">
              <a:buNone/>
            </a:pPr>
            <a:r>
              <a:rPr lang="en-US" sz="2800" dirty="0"/>
              <a:t>5-year survival rate after major amputation in this </a:t>
            </a:r>
          </a:p>
          <a:p>
            <a:pPr marL="0" indent="0">
              <a:buNone/>
            </a:pPr>
            <a:r>
              <a:rPr lang="en-US" sz="2800" dirty="0"/>
              <a:t>population is less than </a:t>
            </a:r>
            <a:r>
              <a:rPr lang="en-US" sz="2800" dirty="0">
                <a:solidFill>
                  <a:srgbClr val="C00000"/>
                </a:solidFill>
              </a:rPr>
              <a:t>50%</a:t>
            </a:r>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6133625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18565"/>
            <a:ext cx="8596668" cy="5422797"/>
          </a:xfrm>
        </p:spPr>
        <p:txBody>
          <a:bodyPr>
            <a:normAutofit lnSpcReduction="10000"/>
          </a:bodyPr>
          <a:lstStyle/>
          <a:p>
            <a:pPr marL="0" indent="0">
              <a:buNone/>
            </a:pPr>
            <a:r>
              <a:rPr lang="en-US" sz="2800" dirty="0"/>
              <a:t>Administer antibiotic therapy to a patient with a </a:t>
            </a:r>
          </a:p>
          <a:p>
            <a:pPr marL="0" indent="0">
              <a:buNone/>
            </a:pPr>
            <a:r>
              <a:rPr lang="en-US" sz="2800" dirty="0"/>
              <a:t>skin or soft tissue DF for a duration of </a:t>
            </a:r>
            <a:r>
              <a:rPr lang="en-US" sz="2800" dirty="0">
                <a:solidFill>
                  <a:srgbClr val="C00000"/>
                </a:solidFill>
              </a:rPr>
              <a:t>1 to 2 weeks</a:t>
            </a:r>
            <a:r>
              <a:rPr lang="en-US" sz="2800" dirty="0"/>
              <a:t>.</a:t>
            </a:r>
          </a:p>
          <a:p>
            <a:pPr marL="0" indent="0">
              <a:buNone/>
            </a:pPr>
            <a:r>
              <a:rPr lang="en-US" sz="2800" dirty="0"/>
              <a:t>Consider </a:t>
            </a:r>
            <a:r>
              <a:rPr lang="en-US" sz="2800" dirty="0">
                <a:effectLst>
                  <a:outerShdw blurRad="38100" dist="38100" dir="2700000" algn="tl">
                    <a:srgbClr val="000000">
                      <a:alpha val="43137"/>
                    </a:srgbClr>
                  </a:outerShdw>
                </a:effectLst>
              </a:rPr>
              <a:t>continuing treatment</a:t>
            </a:r>
            <a:r>
              <a:rPr lang="en-US" sz="2800" dirty="0"/>
              <a:t>, perhaps for up </a:t>
            </a:r>
            <a:r>
              <a:rPr lang="en-US" sz="2800" dirty="0">
                <a:solidFill>
                  <a:schemeClr val="tx1">
                    <a:lumMod val="85000"/>
                    <a:lumOff val="15000"/>
                  </a:schemeClr>
                </a:solidFill>
              </a:rPr>
              <a:t>to</a:t>
            </a:r>
            <a:r>
              <a:rPr lang="en-US" sz="2800" dirty="0">
                <a:solidFill>
                  <a:srgbClr val="C00000"/>
                </a:solidFill>
              </a:rPr>
              <a:t> 3 </a:t>
            </a:r>
          </a:p>
          <a:p>
            <a:pPr marL="0" indent="0">
              <a:buNone/>
            </a:pPr>
            <a:r>
              <a:rPr lang="en-US" sz="2800" dirty="0">
                <a:solidFill>
                  <a:schemeClr val="tx1">
                    <a:lumMod val="85000"/>
                    <a:lumOff val="15000"/>
                  </a:schemeClr>
                </a:solidFill>
              </a:rPr>
              <a:t>to</a:t>
            </a:r>
            <a:r>
              <a:rPr lang="en-US" sz="2800" dirty="0">
                <a:solidFill>
                  <a:srgbClr val="C00000"/>
                </a:solidFill>
              </a:rPr>
              <a:t> 4 weeks</a:t>
            </a:r>
            <a:r>
              <a:rPr lang="en-US" sz="2800" dirty="0"/>
              <a:t>, if the </a:t>
            </a:r>
            <a:r>
              <a:rPr lang="en-US" sz="2800" u="sng" dirty="0"/>
              <a:t>infection is improving but is </a:t>
            </a:r>
          </a:p>
          <a:p>
            <a:pPr marL="0" indent="0">
              <a:buNone/>
            </a:pPr>
            <a:r>
              <a:rPr lang="en-US" sz="2800" u="sng" dirty="0"/>
              <a:t>extensive and is resolving slower than expected or if</a:t>
            </a:r>
          </a:p>
          <a:p>
            <a:pPr marL="0" indent="0">
              <a:buNone/>
            </a:pPr>
            <a:r>
              <a:rPr lang="en-US" sz="2800" u="sng" dirty="0"/>
              <a:t> the patient has severe peripheral artery disease</a:t>
            </a:r>
            <a:r>
              <a:rPr lang="en-US" sz="2800" dirty="0"/>
              <a:t>. If </a:t>
            </a:r>
          </a:p>
          <a:p>
            <a:pPr marL="0" indent="0">
              <a:buNone/>
            </a:pPr>
            <a:r>
              <a:rPr lang="en-US" sz="2800" dirty="0"/>
              <a:t>evidence of infection has not resolved after </a:t>
            </a:r>
            <a:r>
              <a:rPr lang="en-US" sz="2800" dirty="0">
                <a:solidFill>
                  <a:srgbClr val="C00000"/>
                </a:solidFill>
              </a:rPr>
              <a:t>4 weeks</a:t>
            </a:r>
          </a:p>
          <a:p>
            <a:pPr marL="0" indent="0">
              <a:buNone/>
            </a:pPr>
            <a:r>
              <a:rPr lang="en-US" sz="2800" dirty="0">
                <a:solidFill>
                  <a:srgbClr val="C00000"/>
                </a:solidFill>
              </a:rPr>
              <a:t> </a:t>
            </a:r>
            <a:r>
              <a:rPr lang="en-US" sz="2800" dirty="0"/>
              <a:t>of apparently appropriate therapy, re-evaluate the </a:t>
            </a:r>
          </a:p>
          <a:p>
            <a:pPr marL="0" indent="0">
              <a:buNone/>
            </a:pPr>
            <a:r>
              <a:rPr lang="en-US" sz="2800" dirty="0"/>
              <a:t>patient, and reconsider the need for further </a:t>
            </a:r>
          </a:p>
          <a:p>
            <a:pPr marL="0" indent="0">
              <a:buNone/>
            </a:pPr>
            <a:r>
              <a:rPr lang="en-US" sz="2800" dirty="0"/>
              <a:t>diagnostic studies or alternative treatments.</a:t>
            </a:r>
          </a:p>
        </p:txBody>
      </p:sp>
    </p:spTree>
    <p:extLst>
      <p:ext uri="{BB962C8B-B14F-4D97-AF65-F5344CB8AC3E}">
        <p14:creationId xmlns:p14="http://schemas.microsoft.com/office/powerpoint/2010/main" val="9172943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927847"/>
          </a:xfrm>
        </p:spPr>
        <p:txBody>
          <a:bodyPr>
            <a:normAutofit fontScale="90000"/>
          </a:bodyPr>
          <a:lstStyle/>
          <a:p>
            <a:r>
              <a:rPr lang="en-US" dirty="0"/>
              <a:t> </a:t>
            </a:r>
            <a:r>
              <a:rPr lang="en-US" dirty="0">
                <a:solidFill>
                  <a:schemeClr val="accent2">
                    <a:lumMod val="75000"/>
                  </a:schemeClr>
                </a:solidFill>
              </a:rPr>
              <a:t>Surgical treatment and osteomyelitis</a:t>
            </a:r>
            <a:br>
              <a:rPr lang="en-US" dirty="0"/>
            </a:br>
            <a:endParaRPr lang="en-US" dirty="0"/>
          </a:p>
        </p:txBody>
      </p:sp>
      <p:sp>
        <p:nvSpPr>
          <p:cNvPr id="3" name="Content Placeholder 2"/>
          <p:cNvSpPr>
            <a:spLocks noGrp="1"/>
          </p:cNvSpPr>
          <p:nvPr>
            <p:ph idx="1"/>
          </p:nvPr>
        </p:nvSpPr>
        <p:spPr>
          <a:xfrm>
            <a:off x="470647" y="927847"/>
            <a:ext cx="9117105" cy="5113516"/>
          </a:xfrm>
        </p:spPr>
        <p:txBody>
          <a:bodyPr>
            <a:noAutofit/>
          </a:bodyPr>
          <a:lstStyle/>
          <a:p>
            <a:r>
              <a:rPr lang="en-US" sz="2400" dirty="0" err="1"/>
              <a:t>Nonsurgeons</a:t>
            </a:r>
            <a:r>
              <a:rPr lang="en-US" sz="2400" dirty="0"/>
              <a:t> should urgently consult with a surgical specialist in cases of severe infection or of moderate infection complicated by </a:t>
            </a:r>
            <a:r>
              <a:rPr lang="en-US" sz="2400" dirty="0">
                <a:solidFill>
                  <a:srgbClr val="C00000"/>
                </a:solidFill>
              </a:rPr>
              <a:t>extensive gangrene</a:t>
            </a:r>
            <a:r>
              <a:rPr lang="en-US" sz="2400" dirty="0"/>
              <a:t>, </a:t>
            </a:r>
            <a:r>
              <a:rPr lang="en-US" sz="2400" dirty="0">
                <a:solidFill>
                  <a:srgbClr val="C00000"/>
                </a:solidFill>
              </a:rPr>
              <a:t>necrotizing infection</a:t>
            </a:r>
            <a:r>
              <a:rPr lang="en-US" sz="2400" dirty="0"/>
              <a:t>, </a:t>
            </a:r>
            <a:r>
              <a:rPr lang="en-US" sz="2400" dirty="0">
                <a:solidFill>
                  <a:srgbClr val="C00000"/>
                </a:solidFill>
              </a:rPr>
              <a:t>signs suggesting deep (below the fascia) abscess</a:t>
            </a:r>
            <a:r>
              <a:rPr lang="en-US" sz="2400" dirty="0"/>
              <a:t> or </a:t>
            </a:r>
            <a:r>
              <a:rPr lang="en-US" sz="2400" dirty="0">
                <a:solidFill>
                  <a:srgbClr val="C00000"/>
                </a:solidFill>
              </a:rPr>
              <a:t>compartment syndrome</a:t>
            </a:r>
            <a:r>
              <a:rPr lang="en-US" sz="2400" dirty="0"/>
              <a:t>, or </a:t>
            </a:r>
            <a:r>
              <a:rPr lang="en-US" sz="2400" dirty="0">
                <a:solidFill>
                  <a:srgbClr val="C00000"/>
                </a:solidFill>
              </a:rPr>
              <a:t>severe lower limb ischemia</a:t>
            </a:r>
          </a:p>
          <a:p>
            <a:r>
              <a:rPr lang="en-US" sz="2400" dirty="0"/>
              <a:t>In a patient with diabetes and uncomplicated forefoot osteomyelitis, for whom there is no other indication for surgical treatment, consider treating with antibiotic therapy without surgical resection of bone. In a patient with probable diabetic foot osteomyelitis with concomitant soft tissue infection, urgently evaluate for the need for surgery as well as intensive post-operative medical and surgical follow-up. </a:t>
            </a:r>
          </a:p>
        </p:txBody>
      </p:sp>
    </p:spTree>
    <p:extLst>
      <p:ext uri="{BB962C8B-B14F-4D97-AF65-F5344CB8AC3E}">
        <p14:creationId xmlns:p14="http://schemas.microsoft.com/office/powerpoint/2010/main" val="29793842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494" y="954741"/>
            <a:ext cx="9453282" cy="5086621"/>
          </a:xfrm>
        </p:spPr>
        <p:txBody>
          <a:bodyPr>
            <a:normAutofit/>
          </a:bodyPr>
          <a:lstStyle/>
          <a:p>
            <a:pPr marL="0" indent="0">
              <a:buNone/>
            </a:pPr>
            <a:r>
              <a:rPr lang="en-US" sz="2800" dirty="0"/>
              <a:t>Treat diabetic foot osteomyelitis with antibiotic therapy for </a:t>
            </a:r>
            <a:r>
              <a:rPr lang="en-US" sz="2800" dirty="0">
                <a:solidFill>
                  <a:srgbClr val="C00000"/>
                </a:solidFill>
              </a:rPr>
              <a:t>no longer than 6 weeks</a:t>
            </a:r>
            <a:r>
              <a:rPr lang="en-US" sz="2800" dirty="0"/>
              <a:t>. If the infection does not clinically improve within the first 2 to 4 weeks, reconsider the need for collecting a bone specimen for culture, undertaking surgical resection, or selecting an alternative antibiotic </a:t>
            </a:r>
            <a:r>
              <a:rPr lang="en-US" sz="2800" dirty="0" err="1"/>
              <a:t>regimen.Treat</a:t>
            </a:r>
            <a:r>
              <a:rPr lang="en-US" sz="2800" dirty="0"/>
              <a:t> diabetic foot osteomyelitis with antibiotic therapy for just a few days if there is no soft tissue infection and all the infected bone has been surgically removed</a:t>
            </a:r>
          </a:p>
        </p:txBody>
      </p:sp>
    </p:spTree>
    <p:extLst>
      <p:ext uri="{BB962C8B-B14F-4D97-AF65-F5344CB8AC3E}">
        <p14:creationId xmlns:p14="http://schemas.microsoft.com/office/powerpoint/2010/main" val="26121050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705" y="484095"/>
            <a:ext cx="9466729" cy="5557268"/>
          </a:xfrm>
        </p:spPr>
        <p:txBody>
          <a:bodyPr>
            <a:normAutofit/>
          </a:bodyPr>
          <a:lstStyle/>
          <a:p>
            <a:pPr marL="0" indent="0">
              <a:buNone/>
            </a:pPr>
            <a:r>
              <a:rPr lang="en-US" sz="2800" dirty="0"/>
              <a:t> For a DFI, do not use hyperbaric oxygen therapy (HBOT) or topical oxygen therapy as an adjunctive treatment if the only indication is specifically for treating the infection. </a:t>
            </a:r>
          </a:p>
          <a:p>
            <a:pPr marL="0" indent="0">
              <a:buNone/>
            </a:pPr>
            <a:r>
              <a:rPr lang="en-US" sz="2800" dirty="0"/>
              <a:t>To specifically address infection in a diabetic foot ulcer, a) do not use adjunctive granulocyte colony stimulating factor treatment and do not routinely use topical antiseptics, silver preparations, honey, bacteriophage therapy, or negative pressure wound therapy (NPWT)</a:t>
            </a:r>
          </a:p>
          <a:p>
            <a:pPr marL="0" indent="0">
              <a:buNone/>
            </a:pPr>
            <a:endParaRPr lang="en-US" sz="2800" dirty="0"/>
          </a:p>
          <a:p>
            <a:pPr marL="0" indent="0">
              <a:buNone/>
            </a:pPr>
            <a:r>
              <a:rPr lang="en-US" sz="1600" dirty="0">
                <a:hlinkClick r:id="rId2" tooltip="Link to external resource"/>
              </a:rPr>
              <a:t>www.iwgdfguidelines.org</a:t>
            </a:r>
            <a:r>
              <a:rPr lang="en-US" sz="1600" dirty="0"/>
              <a:t>International Working Group on the Diabetic Foot</a:t>
            </a:r>
            <a:endParaRPr lang="en-US" sz="1600" dirty="0">
              <a:solidFill>
                <a:srgbClr val="7030A0"/>
              </a:solidFill>
            </a:endParaRPr>
          </a:p>
        </p:txBody>
      </p:sp>
    </p:spTree>
    <p:extLst>
      <p:ext uri="{BB962C8B-B14F-4D97-AF65-F5344CB8AC3E}">
        <p14:creationId xmlns:p14="http://schemas.microsoft.com/office/powerpoint/2010/main" val="26757464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6265"/>
            <a:ext cx="8596668" cy="832834"/>
          </a:xfrm>
        </p:spPr>
        <p:txBody>
          <a:bodyPr>
            <a:normAutofit fontScale="90000"/>
          </a:bodyPr>
          <a:lstStyle/>
          <a:p>
            <a:r>
              <a:rPr lang="en-US" b="1" dirty="0">
                <a:solidFill>
                  <a:schemeClr val="accent2">
                    <a:lumMod val="75000"/>
                  </a:schemeClr>
                </a:solidFill>
              </a:rPr>
              <a:t>Charcot </a:t>
            </a:r>
            <a:r>
              <a:rPr lang="en-US" b="1" dirty="0" err="1">
                <a:solidFill>
                  <a:schemeClr val="accent2">
                    <a:lumMod val="75000"/>
                  </a:schemeClr>
                </a:solidFill>
              </a:rPr>
              <a:t>arthropathy</a:t>
            </a:r>
            <a:br>
              <a:rPr lang="en-US" b="1" dirty="0"/>
            </a:br>
            <a:endParaRPr lang="en-US" dirty="0"/>
          </a:p>
        </p:txBody>
      </p:sp>
      <p:sp>
        <p:nvSpPr>
          <p:cNvPr id="3" name="Content Placeholder 2"/>
          <p:cNvSpPr>
            <a:spLocks noGrp="1"/>
          </p:cNvSpPr>
          <p:nvPr>
            <p:ph idx="1"/>
          </p:nvPr>
        </p:nvSpPr>
        <p:spPr>
          <a:xfrm>
            <a:off x="677334" y="1275008"/>
            <a:ext cx="8596668" cy="5203066"/>
          </a:xfrm>
        </p:spPr>
        <p:txBody>
          <a:bodyPr>
            <a:noAutofit/>
          </a:bodyPr>
          <a:lstStyle/>
          <a:p>
            <a:pPr marL="0" indent="0">
              <a:buNone/>
            </a:pPr>
            <a:r>
              <a:rPr lang="en-US" sz="2800" dirty="0"/>
              <a:t>Charcot </a:t>
            </a:r>
            <a:r>
              <a:rPr lang="en-US" sz="2800" dirty="0" err="1"/>
              <a:t>neuroarthropathy</a:t>
            </a:r>
            <a:r>
              <a:rPr lang="en-US" sz="2800" dirty="0"/>
              <a:t>, or Charcot foot, is a </a:t>
            </a:r>
          </a:p>
          <a:p>
            <a:pPr marL="0" indent="0">
              <a:buNone/>
            </a:pPr>
            <a:r>
              <a:rPr lang="en-US" sz="2800" dirty="0"/>
              <a:t>complication of diabetes mellitus where there is</a:t>
            </a:r>
          </a:p>
          <a:p>
            <a:pPr marL="0" indent="0">
              <a:buNone/>
            </a:pPr>
            <a:r>
              <a:rPr lang="en-US" sz="2800" dirty="0"/>
              <a:t> </a:t>
            </a:r>
            <a:r>
              <a:rPr lang="en-US" sz="2800" dirty="0">
                <a:effectLst>
                  <a:outerShdw blurRad="38100" dist="38100" dir="2700000" algn="tl">
                    <a:srgbClr val="000000">
                      <a:alpha val="43137"/>
                    </a:srgbClr>
                  </a:outerShdw>
                </a:effectLst>
              </a:rPr>
              <a:t>progressive degeneration of the joints</a:t>
            </a:r>
            <a:r>
              <a:rPr lang="en-US" sz="2800" dirty="0"/>
              <a:t>. It commonly </a:t>
            </a:r>
          </a:p>
          <a:p>
            <a:pPr marL="0" indent="0">
              <a:buNone/>
            </a:pPr>
            <a:r>
              <a:rPr lang="en-US" sz="2800" dirty="0"/>
              <a:t>affects the middle of the foot, </a:t>
            </a:r>
            <a:r>
              <a:rPr lang="en-US" sz="2800" dirty="0" err="1"/>
              <a:t>hindfoot</a:t>
            </a:r>
            <a:r>
              <a:rPr lang="en-US" sz="2800" dirty="0"/>
              <a:t> joints, the</a:t>
            </a:r>
          </a:p>
          <a:p>
            <a:pPr marL="0" indent="0">
              <a:buNone/>
            </a:pPr>
            <a:r>
              <a:rPr lang="en-US" sz="2800" dirty="0"/>
              <a:t> </a:t>
            </a:r>
            <a:r>
              <a:rPr lang="en-US" sz="2800" dirty="0" err="1"/>
              <a:t>ankle,and</a:t>
            </a:r>
            <a:r>
              <a:rPr lang="en-US" sz="2800" dirty="0"/>
              <a:t> forefoot joints, and it is believed to </a:t>
            </a:r>
          </a:p>
          <a:p>
            <a:pPr marL="0" indent="0">
              <a:buNone/>
            </a:pPr>
            <a:r>
              <a:rPr lang="en-US" sz="2800" dirty="0"/>
              <a:t>result from inflammation in the tissues.</a:t>
            </a:r>
          </a:p>
          <a:p>
            <a:pPr marL="0" indent="0">
              <a:buNone/>
            </a:pPr>
            <a:r>
              <a:rPr lang="en-US" sz="2800" dirty="0"/>
              <a:t>The prevalence of Charcot </a:t>
            </a:r>
            <a:r>
              <a:rPr lang="en-US" sz="2800" dirty="0" err="1"/>
              <a:t>neuroarthropathy</a:t>
            </a:r>
            <a:r>
              <a:rPr lang="en-US" sz="2800" dirty="0"/>
              <a:t> is </a:t>
            </a:r>
          </a:p>
          <a:p>
            <a:pPr marL="0" indent="0">
              <a:buNone/>
            </a:pPr>
            <a:r>
              <a:rPr lang="en-US" sz="2800" dirty="0"/>
              <a:t>approximately </a:t>
            </a:r>
            <a:r>
              <a:rPr lang="en-US" sz="2800" dirty="0">
                <a:solidFill>
                  <a:srgbClr val="002060"/>
                </a:solidFill>
              </a:rPr>
              <a:t>13%</a:t>
            </a:r>
            <a:r>
              <a:rPr lang="en-US" sz="2800" dirty="0"/>
              <a:t> with diabetes.</a:t>
            </a:r>
          </a:p>
        </p:txBody>
      </p:sp>
    </p:spTree>
    <p:extLst>
      <p:ext uri="{BB962C8B-B14F-4D97-AF65-F5344CB8AC3E}">
        <p14:creationId xmlns:p14="http://schemas.microsoft.com/office/powerpoint/2010/main" val="17827757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6062"/>
            <a:ext cx="8596668" cy="1146220"/>
          </a:xfrm>
        </p:spPr>
        <p:txBody>
          <a:bodyPr>
            <a:normAutofit fontScale="90000"/>
          </a:bodyPr>
          <a:lstStyle/>
          <a:p>
            <a:r>
              <a:rPr lang="en-US" dirty="0">
                <a:solidFill>
                  <a:schemeClr val="accent2">
                    <a:lumMod val="75000"/>
                  </a:schemeClr>
                </a:solidFill>
              </a:rPr>
              <a:t>Charcot joint changes can be classified into stages.</a:t>
            </a:r>
          </a:p>
        </p:txBody>
      </p:sp>
      <p:sp>
        <p:nvSpPr>
          <p:cNvPr id="3" name="Content Placeholder 2"/>
          <p:cNvSpPr>
            <a:spLocks noGrp="1"/>
          </p:cNvSpPr>
          <p:nvPr>
            <p:ph idx="1"/>
          </p:nvPr>
        </p:nvSpPr>
        <p:spPr>
          <a:xfrm>
            <a:off x="515155" y="1352282"/>
            <a:ext cx="8758847" cy="5151548"/>
          </a:xfrm>
        </p:spPr>
        <p:txBody>
          <a:bodyPr>
            <a:normAutofit/>
          </a:bodyPr>
          <a:lstStyle/>
          <a:p>
            <a:r>
              <a:rPr lang="en-US" sz="2400" b="1" dirty="0">
                <a:solidFill>
                  <a:srgbClr val="002060"/>
                </a:solidFill>
              </a:rPr>
              <a:t>0 (prodromal):</a:t>
            </a:r>
            <a:r>
              <a:rPr lang="en-US" sz="2400" dirty="0"/>
              <a:t> Elevated temperature, with or without foot edema and bounding pulses. The X-ray of foot is less helpful.</a:t>
            </a:r>
          </a:p>
          <a:p>
            <a:r>
              <a:rPr lang="en-US" sz="2400" b="1" dirty="0">
                <a:solidFill>
                  <a:srgbClr val="002060"/>
                </a:solidFill>
              </a:rPr>
              <a:t>1 Developmental, acute:</a:t>
            </a:r>
            <a:r>
              <a:rPr lang="en-US" sz="2400" dirty="0"/>
              <a:t> An acute destructive period that is induced by minor trauma resulting in fragmentation of bone and joint dislocation and subluxation. This stage should be verified by a physician early; otherwise, misdiagnosis will lead to permanent deformities.</a:t>
            </a:r>
          </a:p>
          <a:p>
            <a:r>
              <a:rPr lang="en-US" sz="2400" b="1" dirty="0">
                <a:solidFill>
                  <a:srgbClr val="002060"/>
                </a:solidFill>
              </a:rPr>
              <a:t>2 Subacute:</a:t>
            </a:r>
            <a:r>
              <a:rPr lang="en-US" sz="2400" dirty="0"/>
              <a:t> The patient presents with decreased edema and healing of fractures.</a:t>
            </a:r>
          </a:p>
          <a:p>
            <a:r>
              <a:rPr lang="en-US" sz="2400" b="1" dirty="0">
                <a:solidFill>
                  <a:srgbClr val="002060"/>
                </a:solidFill>
              </a:rPr>
              <a:t>3 Chronic:</a:t>
            </a:r>
            <a:r>
              <a:rPr lang="en-US" sz="2400" dirty="0"/>
              <a:t> Healing, deformity and remodeling of bones </a:t>
            </a:r>
          </a:p>
          <a:p>
            <a:pPr marL="0" indent="0">
              <a:buNone/>
            </a:pPr>
            <a:r>
              <a:rPr lang="en-US" sz="2400" dirty="0"/>
              <a:t>seen on </a:t>
            </a:r>
            <a:r>
              <a:rPr lang="en-US" sz="2400" dirty="0" err="1"/>
              <a:t>xary</a:t>
            </a:r>
            <a:r>
              <a:rPr lang="en-US" sz="2400" dirty="0"/>
              <a:t>.</a:t>
            </a:r>
          </a:p>
          <a:p>
            <a:endParaRPr lang="en-US" dirty="0"/>
          </a:p>
        </p:txBody>
      </p:sp>
    </p:spTree>
    <p:extLst>
      <p:ext uri="{BB962C8B-B14F-4D97-AF65-F5344CB8AC3E}">
        <p14:creationId xmlns:p14="http://schemas.microsoft.com/office/powerpoint/2010/main" val="3118847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8496" y="1455314"/>
            <a:ext cx="3335627" cy="400632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984123" y="1455314"/>
            <a:ext cx="3026536" cy="4006324"/>
          </a:xfrm>
          <a:prstGeom prst="rect">
            <a:avLst/>
          </a:prstGeom>
        </p:spPr>
      </p:pic>
    </p:spTree>
    <p:extLst>
      <p:ext uri="{BB962C8B-B14F-4D97-AF65-F5344CB8AC3E}">
        <p14:creationId xmlns:p14="http://schemas.microsoft.com/office/powerpoint/2010/main" val="37866094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186" y="1004552"/>
            <a:ext cx="8113690" cy="4945487"/>
          </a:xfrm>
        </p:spPr>
      </p:pic>
    </p:spTree>
    <p:extLst>
      <p:ext uri="{BB962C8B-B14F-4D97-AF65-F5344CB8AC3E}">
        <p14:creationId xmlns:p14="http://schemas.microsoft.com/office/powerpoint/2010/main" val="34810839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834"/>
          </a:xfrm>
        </p:spPr>
        <p:txBody>
          <a:bodyPr/>
          <a:lstStyle/>
          <a:p>
            <a:r>
              <a:rPr lang="en-US" dirty="0">
                <a:solidFill>
                  <a:schemeClr val="accent2">
                    <a:lumMod val="75000"/>
                  </a:schemeClr>
                </a:solidFill>
              </a:rPr>
              <a:t>Treatment</a:t>
            </a:r>
          </a:p>
        </p:txBody>
      </p:sp>
      <p:sp>
        <p:nvSpPr>
          <p:cNvPr id="3" name="Content Placeholder 2"/>
          <p:cNvSpPr>
            <a:spLocks noGrp="1"/>
          </p:cNvSpPr>
          <p:nvPr>
            <p:ph idx="1"/>
          </p:nvPr>
        </p:nvSpPr>
        <p:spPr>
          <a:xfrm>
            <a:off x="677334" y="1790163"/>
            <a:ext cx="8596668" cy="4481848"/>
          </a:xfrm>
        </p:spPr>
        <p:txBody>
          <a:bodyPr>
            <a:normAutofit/>
          </a:bodyPr>
          <a:lstStyle/>
          <a:p>
            <a:r>
              <a:rPr lang="en-US" sz="2800" dirty="0"/>
              <a:t>The best way to deal with this stage is offloading</a:t>
            </a:r>
          </a:p>
          <a:p>
            <a:pPr marL="0" indent="0">
              <a:buNone/>
            </a:pPr>
            <a:r>
              <a:rPr lang="en-US" sz="2800" dirty="0"/>
              <a:t> of the foot, avoid weight-bearing, prevention of</a:t>
            </a:r>
          </a:p>
          <a:p>
            <a:pPr marL="0" indent="0">
              <a:buNone/>
            </a:pPr>
            <a:r>
              <a:rPr lang="en-US" sz="2800" dirty="0"/>
              <a:t> aim of chronic deformities. The pain must be </a:t>
            </a:r>
          </a:p>
          <a:p>
            <a:pPr marL="0" indent="0">
              <a:buNone/>
            </a:pPr>
            <a:r>
              <a:rPr lang="en-US" sz="2800" dirty="0"/>
              <a:t>reduced managed and assessment of disease activity</a:t>
            </a:r>
          </a:p>
          <a:p>
            <a:pPr marL="0" indent="0">
              <a:buNone/>
            </a:pPr>
            <a:r>
              <a:rPr lang="en-US" sz="2800" dirty="0"/>
              <a:t> by physical signs, X-rays or C reactive protein.</a:t>
            </a:r>
          </a:p>
          <a:p>
            <a:r>
              <a:rPr lang="en-US" sz="2800" dirty="0"/>
              <a:t>The surgery is indicated for correction of</a:t>
            </a:r>
          </a:p>
          <a:p>
            <a:pPr marL="0" indent="0">
              <a:buNone/>
            </a:pPr>
            <a:r>
              <a:rPr lang="en-US" sz="2800" dirty="0"/>
              <a:t> deformities.</a:t>
            </a:r>
          </a:p>
        </p:txBody>
      </p:sp>
    </p:spTree>
    <p:extLst>
      <p:ext uri="{BB962C8B-B14F-4D97-AF65-F5344CB8AC3E}">
        <p14:creationId xmlns:p14="http://schemas.microsoft.com/office/powerpoint/2010/main" val="3503598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6068" y="1197735"/>
            <a:ext cx="8255358" cy="4060925"/>
          </a:xfrm>
        </p:spPr>
      </p:pic>
    </p:spTree>
    <p:extLst>
      <p:ext uri="{BB962C8B-B14F-4D97-AF65-F5344CB8AC3E}">
        <p14:creationId xmlns:p14="http://schemas.microsoft.com/office/powerpoint/2010/main" val="348292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75000"/>
                  </a:schemeClr>
                </a:solidFill>
              </a:rPr>
              <a:t>Statistics</a:t>
            </a:r>
          </a:p>
        </p:txBody>
      </p:sp>
      <p:sp>
        <p:nvSpPr>
          <p:cNvPr id="3" name="Content Placeholder 2"/>
          <p:cNvSpPr>
            <a:spLocks noGrp="1"/>
          </p:cNvSpPr>
          <p:nvPr>
            <p:ph idx="1"/>
          </p:nvPr>
        </p:nvSpPr>
        <p:spPr>
          <a:xfrm>
            <a:off x="677334" y="1930401"/>
            <a:ext cx="8596668" cy="4110962"/>
          </a:xfrm>
        </p:spPr>
        <p:txBody>
          <a:bodyPr>
            <a:normAutofit/>
          </a:bodyPr>
          <a:lstStyle/>
          <a:p>
            <a:r>
              <a:rPr lang="en-US" sz="3200" dirty="0"/>
              <a:t>Only </a:t>
            </a:r>
            <a:r>
              <a:rPr lang="en-US" sz="3200" dirty="0">
                <a:solidFill>
                  <a:srgbClr val="00B050"/>
                </a:solidFill>
              </a:rPr>
              <a:t>2/3</a:t>
            </a:r>
            <a:r>
              <a:rPr lang="en-US" sz="3200" dirty="0"/>
              <a:t>rds of ulcers will heal</a:t>
            </a:r>
          </a:p>
          <a:p>
            <a:r>
              <a:rPr lang="en-US" sz="3200" dirty="0">
                <a:solidFill>
                  <a:srgbClr val="00B050"/>
                </a:solidFill>
              </a:rPr>
              <a:t>60% </a:t>
            </a:r>
            <a:r>
              <a:rPr lang="en-US" sz="3200" dirty="0"/>
              <a:t>will re-ulcerate within 1yr of healing</a:t>
            </a:r>
          </a:p>
          <a:p>
            <a:r>
              <a:rPr lang="en-US" sz="3200" dirty="0">
                <a:solidFill>
                  <a:srgbClr val="00B050"/>
                </a:solidFill>
              </a:rPr>
              <a:t>50% </a:t>
            </a:r>
            <a:r>
              <a:rPr lang="en-US" sz="3200" dirty="0"/>
              <a:t>of all DM admissions are foot related</a:t>
            </a:r>
          </a:p>
          <a:p>
            <a:r>
              <a:rPr lang="en-US" sz="3200" dirty="0">
                <a:solidFill>
                  <a:srgbClr val="00B050"/>
                </a:solidFill>
              </a:rPr>
              <a:t>85% </a:t>
            </a:r>
            <a:r>
              <a:rPr lang="en-US" sz="3200" dirty="0"/>
              <a:t>of diabetes related amps preceded by ulcer</a:t>
            </a:r>
          </a:p>
        </p:txBody>
      </p:sp>
    </p:spTree>
    <p:extLst>
      <p:ext uri="{BB962C8B-B14F-4D97-AF65-F5344CB8AC3E}">
        <p14:creationId xmlns:p14="http://schemas.microsoft.com/office/powerpoint/2010/main" val="219217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428" y="412124"/>
            <a:ext cx="8681574" cy="1518276"/>
          </a:xfrm>
        </p:spPr>
        <p:txBody>
          <a:bodyPr/>
          <a:lstStyle/>
          <a:p>
            <a:r>
              <a:rPr lang="en-US" dirty="0">
                <a:solidFill>
                  <a:srgbClr val="C00000"/>
                </a:solidFill>
              </a:rPr>
              <a:t>Risk factors for DM foot ulcer</a:t>
            </a:r>
          </a:p>
        </p:txBody>
      </p:sp>
      <p:sp>
        <p:nvSpPr>
          <p:cNvPr id="3" name="Content Placeholder 2"/>
          <p:cNvSpPr>
            <a:spLocks noGrp="1"/>
          </p:cNvSpPr>
          <p:nvPr>
            <p:ph sz="half" idx="2"/>
          </p:nvPr>
        </p:nvSpPr>
        <p:spPr>
          <a:xfrm>
            <a:off x="261872" y="1569912"/>
            <a:ext cx="5386917" cy="3951288"/>
          </a:xfrm>
        </p:spPr>
        <p:txBody>
          <a:bodyPr>
            <a:normAutofit/>
          </a:bodyPr>
          <a:lstStyle/>
          <a:p>
            <a:r>
              <a:rPr lang="en-US" sz="2800" dirty="0"/>
              <a:t>Neuropathy </a:t>
            </a:r>
          </a:p>
          <a:p>
            <a:r>
              <a:rPr lang="en-US" sz="2800" dirty="0"/>
              <a:t>Foot deformity                                                          </a:t>
            </a:r>
          </a:p>
          <a:p>
            <a:r>
              <a:rPr lang="en-US" sz="2800" dirty="0"/>
              <a:t>Poorly controlled diabetes </a:t>
            </a:r>
          </a:p>
          <a:p>
            <a:r>
              <a:rPr lang="en-US" sz="2800" dirty="0"/>
              <a:t>Smoking </a:t>
            </a:r>
          </a:p>
          <a:p>
            <a:r>
              <a:rPr lang="en-US" sz="2800" dirty="0"/>
              <a:t>Barefoot walking </a:t>
            </a:r>
          </a:p>
          <a:p>
            <a:r>
              <a:rPr lang="en-US" sz="2800" dirty="0"/>
              <a:t>Poor footwear</a:t>
            </a:r>
          </a:p>
          <a:p>
            <a:endParaRPr lang="en-US" dirty="0"/>
          </a:p>
        </p:txBody>
      </p:sp>
      <p:sp>
        <p:nvSpPr>
          <p:cNvPr id="4" name="Content Placeholder 3"/>
          <p:cNvSpPr>
            <a:spLocks noGrp="1"/>
          </p:cNvSpPr>
          <p:nvPr>
            <p:ph sz="quarter" idx="4"/>
          </p:nvPr>
        </p:nvSpPr>
        <p:spPr>
          <a:xfrm>
            <a:off x="5525037" y="1569912"/>
            <a:ext cx="5860516" cy="3951288"/>
          </a:xfrm>
        </p:spPr>
        <p:txBody>
          <a:bodyPr/>
          <a:lstStyle/>
          <a:p>
            <a:r>
              <a:rPr lang="en-US" sz="2800" dirty="0"/>
              <a:t>Male sex </a:t>
            </a:r>
          </a:p>
          <a:p>
            <a:r>
              <a:rPr lang="en-US" sz="2800" dirty="0"/>
              <a:t>PVD </a:t>
            </a:r>
          </a:p>
          <a:p>
            <a:r>
              <a:rPr lang="en-US" sz="2800" dirty="0"/>
              <a:t>Previous ulcer/amputation</a:t>
            </a:r>
          </a:p>
          <a:p>
            <a:r>
              <a:rPr lang="en-US" sz="2800" dirty="0"/>
              <a:t>Poor eyesight </a:t>
            </a:r>
          </a:p>
          <a:p>
            <a:r>
              <a:rPr lang="en-US" sz="2800" dirty="0"/>
              <a:t>Unable to reach / care for feet</a:t>
            </a:r>
          </a:p>
          <a:p>
            <a:r>
              <a:rPr lang="en-US" sz="2800" dirty="0"/>
              <a:t>Impaired cognition </a:t>
            </a:r>
          </a:p>
          <a:p>
            <a:r>
              <a:rPr lang="en-US" sz="2800" dirty="0"/>
              <a:t>Lack of knowledge</a:t>
            </a:r>
          </a:p>
          <a:p>
            <a:endParaRPr lang="en-US" dirty="0"/>
          </a:p>
        </p:txBody>
      </p:sp>
    </p:spTree>
    <p:extLst>
      <p:ext uri="{BB962C8B-B14F-4D97-AF65-F5344CB8AC3E}">
        <p14:creationId xmlns:p14="http://schemas.microsoft.com/office/powerpoint/2010/main" val="3417894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Diabetic Foot Pathophysiology</a:t>
            </a:r>
          </a:p>
        </p:txBody>
      </p:sp>
      <p:sp>
        <p:nvSpPr>
          <p:cNvPr id="3" name="Content Placeholder 2"/>
          <p:cNvSpPr>
            <a:spLocks noGrp="1"/>
          </p:cNvSpPr>
          <p:nvPr>
            <p:ph idx="1"/>
          </p:nvPr>
        </p:nvSpPr>
        <p:spPr/>
        <p:txBody>
          <a:bodyPr>
            <a:normAutofit fontScale="92500"/>
          </a:bodyPr>
          <a:lstStyle/>
          <a:p>
            <a:r>
              <a:rPr lang="en-US" sz="2800" dirty="0"/>
              <a:t>Two complications of diabetes that affect the feet are peripheral neuropathy and peripheral vascular disease </a:t>
            </a:r>
          </a:p>
          <a:p>
            <a:r>
              <a:rPr lang="en-US" sz="2800" dirty="0"/>
              <a:t>Two-thirds of diabetic foot ulcers are neuropathic</a:t>
            </a:r>
          </a:p>
          <a:p>
            <a:r>
              <a:rPr lang="en-US" sz="2800" dirty="0"/>
              <a:t>The combination of foot deformity and neuropathy are the primary cause of foot ulceration </a:t>
            </a:r>
          </a:p>
          <a:p>
            <a:r>
              <a:rPr lang="en-US" sz="2800" dirty="0"/>
              <a:t>Casual link between deformity abnormal loading plantar pressure ulceration</a:t>
            </a:r>
          </a:p>
        </p:txBody>
      </p:sp>
    </p:spTree>
    <p:extLst>
      <p:ext uri="{BB962C8B-B14F-4D97-AF65-F5344CB8AC3E}">
        <p14:creationId xmlns:p14="http://schemas.microsoft.com/office/powerpoint/2010/main" val="2343065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457201"/>
            <a:ext cx="9723549" cy="5584162"/>
          </a:xfrm>
        </p:spPr>
        <p:txBody>
          <a:bodyPr>
            <a:normAutofit/>
          </a:bodyPr>
          <a:lstStyle/>
          <a:p>
            <a:pPr marL="0" indent="0">
              <a:buNone/>
            </a:pPr>
            <a:r>
              <a:rPr lang="en-US" sz="2400" dirty="0"/>
              <a:t>In people with neuropathy, </a:t>
            </a:r>
            <a:r>
              <a:rPr lang="en-US" sz="2400" dirty="0">
                <a:solidFill>
                  <a:srgbClr val="C00000"/>
                </a:solidFill>
              </a:rPr>
              <a:t>minor trauma </a:t>
            </a:r>
            <a:r>
              <a:rPr lang="en-US" sz="2400" dirty="0"/>
              <a:t>(e.g., from ill- fitting shoes, or an acute mechanical or thermal injury) can precipitate ulceration of the foot</a:t>
            </a:r>
          </a:p>
          <a:p>
            <a:pPr marL="0" indent="0">
              <a:buNone/>
            </a:pPr>
            <a:r>
              <a:rPr lang="en-US" sz="2400" dirty="0">
                <a:solidFill>
                  <a:srgbClr val="C00000"/>
                </a:solidFill>
              </a:rPr>
              <a:t>Loss of protective sensation</a:t>
            </a:r>
            <a:r>
              <a:rPr lang="en-US" sz="2400" dirty="0"/>
              <a:t>, </a:t>
            </a:r>
            <a:r>
              <a:rPr lang="en-US" sz="2400" dirty="0">
                <a:solidFill>
                  <a:srgbClr val="C00000"/>
                </a:solidFill>
              </a:rPr>
              <a:t>foot deformities</a:t>
            </a:r>
            <a:r>
              <a:rPr lang="en-US" sz="2400" dirty="0"/>
              <a:t>, and </a:t>
            </a:r>
            <a:r>
              <a:rPr lang="en-US" sz="2400" dirty="0">
                <a:solidFill>
                  <a:srgbClr val="C00000"/>
                </a:solidFill>
              </a:rPr>
              <a:t>limited </a:t>
            </a:r>
          </a:p>
          <a:p>
            <a:pPr marL="0" indent="0">
              <a:buNone/>
            </a:pPr>
            <a:r>
              <a:rPr lang="en-US" sz="2400" dirty="0">
                <a:solidFill>
                  <a:srgbClr val="C00000"/>
                </a:solidFill>
              </a:rPr>
              <a:t>joint mobility</a:t>
            </a:r>
            <a:r>
              <a:rPr lang="en-US" sz="2400" dirty="0"/>
              <a:t> can result in abnormal biomechanical loading of the</a:t>
            </a:r>
          </a:p>
          <a:p>
            <a:pPr marL="0" indent="0">
              <a:buNone/>
            </a:pPr>
            <a:r>
              <a:rPr lang="en-US" sz="2400" dirty="0"/>
              <a:t> foot. This produces high mechanical stress in some areas, the </a:t>
            </a:r>
          </a:p>
          <a:p>
            <a:pPr marL="0" indent="0">
              <a:buNone/>
            </a:pPr>
            <a:r>
              <a:rPr lang="en-US" sz="2400" dirty="0"/>
              <a:t>response to which is usually thickened skin (callus). The callus </a:t>
            </a:r>
          </a:p>
          <a:p>
            <a:pPr marL="0" indent="0">
              <a:buNone/>
            </a:pPr>
            <a:r>
              <a:rPr lang="en-US" sz="2400" dirty="0"/>
              <a:t>then leads to a further increase in the loading of the foot, often</a:t>
            </a:r>
          </a:p>
          <a:p>
            <a:pPr marL="0" indent="0">
              <a:buNone/>
            </a:pPr>
            <a:r>
              <a:rPr lang="en-US" sz="2400" dirty="0"/>
              <a:t> with subcutaneous </a:t>
            </a:r>
            <a:r>
              <a:rPr lang="en-US" sz="2400" dirty="0" err="1"/>
              <a:t>haemorrhage</a:t>
            </a:r>
            <a:r>
              <a:rPr lang="en-US" sz="2400" dirty="0"/>
              <a:t> and eventually skin ulceration.</a:t>
            </a:r>
          </a:p>
          <a:p>
            <a:pPr marL="0" indent="0">
              <a:buNone/>
            </a:pPr>
            <a:r>
              <a:rPr lang="en-US" sz="2400" dirty="0"/>
              <a:t> Whatever the primary cause of ulceration, continued walking on </a:t>
            </a:r>
          </a:p>
          <a:p>
            <a:pPr marL="0" indent="0">
              <a:buNone/>
            </a:pPr>
            <a:r>
              <a:rPr lang="en-US" sz="2400" dirty="0"/>
              <a:t>the insensitive foot impairs healing of the ulcer .</a:t>
            </a:r>
          </a:p>
        </p:txBody>
      </p:sp>
    </p:spTree>
    <p:extLst>
      <p:ext uri="{BB962C8B-B14F-4D97-AF65-F5344CB8AC3E}">
        <p14:creationId xmlns:p14="http://schemas.microsoft.com/office/powerpoint/2010/main" val="10627723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782</TotalTime>
  <Words>2590</Words>
  <Application>Microsoft Office PowerPoint</Application>
  <PresentationFormat>Widescreen</PresentationFormat>
  <Paragraphs>390</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Facet</vt:lpstr>
      <vt:lpstr>In the name of GOD</vt:lpstr>
      <vt:lpstr>Diabetic foot syndrom</vt:lpstr>
      <vt:lpstr>Epidemiology </vt:lpstr>
      <vt:lpstr>Diabetic foot ulcer</vt:lpstr>
      <vt:lpstr>PowerPoint Presentation</vt:lpstr>
      <vt:lpstr>Statistics</vt:lpstr>
      <vt:lpstr>Risk factors for DM foot ulcer</vt:lpstr>
      <vt:lpstr>Diabetic Foot Pathophysiology</vt:lpstr>
      <vt:lpstr>PowerPoint Presentation</vt:lpstr>
      <vt:lpstr>Mechanism of ulcer developing from repetitive or excessive mechanical stress  </vt:lpstr>
      <vt:lpstr>Types of Foot Ulcers</vt:lpstr>
      <vt:lpstr>Neuropathic (55%)</vt:lpstr>
      <vt:lpstr>Neuro-ischaemic (34%)  </vt:lpstr>
      <vt:lpstr>PowerPoint Presentation</vt:lpstr>
      <vt:lpstr>CORNERSTONES OF FOOT ULCER PREVENTION </vt:lpstr>
      <vt:lpstr>1. Identifying the at-risk foot</vt:lpstr>
      <vt:lpstr>PowerPoint Presentation</vt:lpstr>
      <vt:lpstr>How to Perform Proper Foot Examination </vt:lpstr>
      <vt:lpstr>PowerPoint Presentation</vt:lpstr>
      <vt:lpstr>Key Elements of the Lower Extremity Physical Examination</vt:lpstr>
      <vt:lpstr>PowerPoint Presentation</vt:lpstr>
      <vt:lpstr>Who is at High Risk of Developing a Foot Ulcer?</vt:lpstr>
      <vt:lpstr>PowerPoint Presentation</vt:lpstr>
      <vt:lpstr>PowerPoint Presentation</vt:lpstr>
      <vt:lpstr>Wound Classification</vt:lpstr>
      <vt:lpstr>The Wagner Ulcer Classification System </vt:lpstr>
      <vt:lpstr>PowerPoint Presentation</vt:lpstr>
      <vt:lpstr>University of Texas Diabetic Wound Classiﬁcation System</vt:lpstr>
      <vt:lpstr>Treatment</vt:lpstr>
      <vt:lpstr> Treatment </vt:lpstr>
      <vt:lpstr>Managing Diabetic Foot Ulcers</vt:lpstr>
      <vt:lpstr>Recommendation 1</vt:lpstr>
      <vt:lpstr>Educate People with Diabetes on Proper Foot Care – The “DO’s”</vt:lpstr>
      <vt:lpstr>PowerPoint Presentation</vt:lpstr>
      <vt:lpstr>Recommendation 2</vt:lpstr>
      <vt:lpstr>Recommendation 3</vt:lpstr>
      <vt:lpstr>Recommendation 3</vt:lpstr>
      <vt:lpstr>PowerPoint Presentation</vt:lpstr>
      <vt:lpstr>PowerPoint Presentation</vt:lpstr>
      <vt:lpstr>PowerPoint Presentation</vt:lpstr>
      <vt:lpstr>PowerPoint Presentation</vt:lpstr>
      <vt:lpstr>Importance of Offloading</vt:lpstr>
      <vt:lpstr>Antibiotic therapy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Surgical treatment and osteomyelitis </vt:lpstr>
      <vt:lpstr>PowerPoint Presentation</vt:lpstr>
      <vt:lpstr>PowerPoint Presentation</vt:lpstr>
      <vt:lpstr>Charcot arthropathy </vt:lpstr>
      <vt:lpstr>Charcot joint changes can be classified into stages.</vt:lpstr>
      <vt:lpstr>PowerPoint Presentation</vt:lpstr>
      <vt:lpstr>PowerPoint Presentation</vt:lpstr>
      <vt:lpstr>Treatment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Diabetic foot syndrom</dc:title>
  <dc:creator>masoud</dc:creator>
  <cp:lastModifiedBy>Unknown User</cp:lastModifiedBy>
  <cp:revision>67</cp:revision>
  <dcterms:created xsi:type="dcterms:W3CDTF">2023-06-17T09:19:31Z</dcterms:created>
  <dcterms:modified xsi:type="dcterms:W3CDTF">2024-07-08T07:53:09Z</dcterms:modified>
</cp:coreProperties>
</file>